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4" r:id="rId18"/>
    <p:sldId id="275" r:id="rId19"/>
    <p:sldId id="276" r:id="rId20"/>
    <p:sldId id="277" r:id="rId21"/>
    <p:sldId id="278" r:id="rId22"/>
    <p:sldId id="279" r:id="rId23"/>
    <p:sldId id="280" r:id="rId24"/>
    <p:sldId id="281" r:id="rId25"/>
    <p:sldId id="282" r:id="rId26"/>
    <p:sldId id="271"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20B0604020202020204" charset="0"/>
      <p:regular r:id="rId33"/>
      <p:bold r:id="rId34"/>
      <p:italic r:id="rId35"/>
      <p:boldItalic r:id="rId36"/>
    </p:embeddedFont>
    <p:embeddedFont>
      <p:font typeface="Open Sans ExtraBold" panose="020B0604020202020204" charset="0"/>
      <p:bold r:id="rId37"/>
      <p:boldItalic r:id="rId38"/>
    </p:embeddedFont>
    <p:embeddedFont>
      <p:font typeface="Shrikhand"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iLuWrJGtoCoBzKHcZ5OxNi3L0Z6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14" y="2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9961e27d8d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19961e27d8d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9961e27d8d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9961e27d8d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538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20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353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734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62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9825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7063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57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240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884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9961e27d8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19961e27d8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47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15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1792288" y="612775"/>
            <a:ext cx="5486400" cy="4114800"/>
          </a:xfrm>
          <a:prstGeom prst="rect">
            <a:avLst/>
          </a:prstGeom>
          <a:noFill/>
          <a:ln>
            <a:noFill/>
          </a:ln>
        </p:spPr>
      </p:sp>
      <p:sp>
        <p:nvSpPr>
          <p:cNvPr id="64" name="Google Shape;64;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0"/>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59" name="Google Shape;159;p10"/>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60" name="Google Shape;160;p10"/>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61" name="Google Shape;161;p10"/>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62" name="Google Shape;162;p10"/>
          <p:cNvSpPr txBox="1"/>
          <p:nvPr/>
        </p:nvSpPr>
        <p:spPr>
          <a:xfrm>
            <a:off x="716692" y="615118"/>
            <a:ext cx="14169142" cy="8127033"/>
          </a:xfrm>
          <a:prstGeom prst="rect">
            <a:avLst/>
          </a:prstGeom>
          <a:noFill/>
          <a:ln>
            <a:noFill/>
          </a:ln>
        </p:spPr>
        <p:txBody>
          <a:bodyPr spcFirstLastPara="1" wrap="square" lIns="0" tIns="0" rIns="0" bIns="0" anchor="t" anchorCtr="0">
            <a:spAutoFit/>
          </a:bodyPr>
          <a:lstStyle/>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It is evident, therefore, that the closer you come to God, thus</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getting a more perfect view of Him, the greater will be your</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sense of your own imperfections. You get this knowledge of sin, not by studying yourself, but by beholding God.  As an</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illustration, look at yourself in relation to the works of God.</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When do you ever feel your insignificance so much as when you are by the ocean?   Its vastness makes you feel your littleness. It is the same when you stand amid the lofty mountains.</a:t>
            </a:r>
            <a:endParaRPr sz="3600" dirty="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1"/>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68" name="Google Shape;168;p11"/>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69" name="Google Shape;169;p11"/>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70" name="Google Shape;170;p11"/>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71" name="Google Shape;171;p11"/>
          <p:cNvSpPr txBox="1"/>
          <p:nvPr/>
        </p:nvSpPr>
        <p:spPr>
          <a:xfrm>
            <a:off x="716693" y="615118"/>
            <a:ext cx="14169142" cy="8127033"/>
          </a:xfrm>
          <a:prstGeom prst="rect">
            <a:avLst/>
          </a:prstGeom>
          <a:noFill/>
          <a:ln>
            <a:noFill/>
          </a:ln>
        </p:spPr>
        <p:txBody>
          <a:bodyPr spcFirstLastPara="1" wrap="square" lIns="0" tIns="0" rIns="0" bIns="0" anchor="t" anchorCtr="0">
            <a:spAutoFit/>
          </a:bodyPr>
          <a:lstStyle/>
          <a:p>
            <a:pPr marL="0" marR="0" lvl="0" indent="0" algn="l" rtl="0">
              <a:lnSpc>
                <a:spcPct val="163222"/>
              </a:lnSpc>
              <a:spcBef>
                <a:spcPts val="0"/>
              </a:spcBef>
              <a:spcAft>
                <a:spcPts val="0"/>
              </a:spcAft>
              <a:buNone/>
            </a:pPr>
            <a:r>
              <a:rPr lang="en-US" sz="3600" b="0" i="0" u="none" strike="noStrike" cap="none" dirty="0">
                <a:solidFill>
                  <a:srgbClr val="000000"/>
                </a:solidFill>
                <a:latin typeface="Montserrat"/>
                <a:ea typeface="Montserrat"/>
                <a:cs typeface="Montserrat"/>
                <a:sym typeface="Montserrat"/>
              </a:rPr>
              <a:t>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a:t>
            </a:r>
            <a:r>
              <a:rPr lang="en-US" sz="3600" b="0" i="0" u="none" strike="noStrike" cap="none" dirty="0">
                <a:solidFill>
                  <a:srgbClr val="000000"/>
                </a:solidFill>
                <a:latin typeface="Montserrat"/>
                <a:ea typeface="Montserrat"/>
                <a:cs typeface="Montserrat"/>
                <a:sym typeface="Montserrat"/>
              </a:rPr>
              <a:t>On such an occasion you don’t have to look at yourself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a:t>
            </a:r>
            <a:r>
              <a:rPr lang="en-US" sz="3600" b="0" i="0" u="none" strike="noStrike" cap="none" dirty="0">
                <a:solidFill>
                  <a:srgbClr val="000000"/>
                </a:solidFill>
                <a:latin typeface="Montserrat"/>
                <a:ea typeface="Montserrat"/>
                <a:cs typeface="Montserrat"/>
                <a:sym typeface="Montserrat"/>
              </a:rPr>
              <a:t>to realize how small you are. It is while looking up—	beholding the mighty works of God—that you realize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a:t>
            </a:r>
            <a:r>
              <a:rPr lang="en-US" sz="3600" b="0" i="0" u="none" strike="noStrike" cap="none" dirty="0">
                <a:solidFill>
                  <a:srgbClr val="000000"/>
                </a:solidFill>
                <a:latin typeface="Montserrat"/>
                <a:ea typeface="Montserrat"/>
                <a:cs typeface="Montserrat"/>
                <a:sym typeface="Montserrat"/>
              </a:rPr>
              <a:t>that in comparison you are nothing.  The Psalmist says, 	“When I consider Thy heavens, the work of Thy fingers, 	the moon and the stars which Thou hast ordained; what 	is man that Thou art mindful of him? and the son of man, 	that Thou </a:t>
            </a:r>
            <a:r>
              <a:rPr lang="en-US" sz="3600" b="0" i="0" u="none" strike="noStrike" cap="none" dirty="0" err="1">
                <a:solidFill>
                  <a:srgbClr val="000000"/>
                </a:solidFill>
                <a:latin typeface="Montserrat"/>
                <a:ea typeface="Montserrat"/>
                <a:cs typeface="Montserrat"/>
                <a:sym typeface="Montserrat"/>
              </a:rPr>
              <a:t>visitest</a:t>
            </a:r>
            <a:r>
              <a:rPr lang="en-US" sz="3600" b="0" i="0" u="none" strike="noStrike" cap="none" dirty="0">
                <a:solidFill>
                  <a:srgbClr val="000000"/>
                </a:solidFill>
                <a:latin typeface="Montserrat"/>
                <a:ea typeface="Montserrat"/>
                <a:cs typeface="Montserrat"/>
                <a:sym typeface="Montserrat"/>
              </a:rPr>
              <a:t> him?” Ps. 8:3, 4</a:t>
            </a:r>
            <a:endParaRPr sz="36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19961e27d8d_3_8"/>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77" name="Google Shape;177;g19961e27d8d_3_8"/>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78" name="Google Shape;178;g19961e27d8d_3_8"/>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79" name="Google Shape;179;g19961e27d8d_3_8"/>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80" name="Google Shape;180;g19961e27d8d_3_8"/>
          <p:cNvSpPr txBox="1"/>
          <p:nvPr/>
        </p:nvSpPr>
        <p:spPr>
          <a:xfrm>
            <a:off x="500641" y="615117"/>
            <a:ext cx="14382130" cy="8082016"/>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Clr>
                <a:schemeClr val="dk1"/>
              </a:buClr>
              <a:buSzPts val="1100"/>
              <a:buFont typeface="Arial"/>
              <a:buNone/>
            </a:pPr>
            <a:r>
              <a:rPr lang="en-US" sz="3600" dirty="0">
                <a:latin typeface="Montserrat"/>
                <a:ea typeface="Montserrat"/>
                <a:cs typeface="Montserrat"/>
                <a:sym typeface="Montserrat"/>
              </a:rPr>
              <a:t>	If this is a result of being in contact with and beholding 	the works of God, what will be the result when considering 	the character of God Himself? “The LORD God is a sun.” </a:t>
            </a:r>
          </a:p>
          <a:p>
            <a:pPr marL="0" lvl="0" indent="457200" algn="l" rtl="0">
              <a:lnSpc>
                <a:spcPct val="163000"/>
              </a:lnSpc>
              <a:spcBef>
                <a:spcPts val="0"/>
              </a:spcBef>
              <a:spcAft>
                <a:spcPts val="0"/>
              </a:spcAft>
              <a:buClr>
                <a:schemeClr val="dk1"/>
              </a:buClr>
              <a:buSzPts val="1100"/>
              <a:buFont typeface="Arial"/>
              <a:buNone/>
            </a:pPr>
            <a:r>
              <a:rPr lang="en-US" sz="3600" dirty="0">
                <a:latin typeface="Montserrat"/>
                <a:ea typeface="Montserrat"/>
                <a:cs typeface="Montserrat"/>
                <a:sym typeface="Montserrat"/>
              </a:rPr>
              <a:t>	Ps. 84:11. He is greater than all the heavens. “Thy 	righteousness is like the great mountains; Thy judgments 	are a great deep.” Ps. 36:6. Just as you feel your own 	physical insignificance while beholding the visible works 	of God’s hands, so in contemplating the righteousness of 	God, you are made conscious of your own spiritual lack.</a:t>
            </a:r>
            <a:endParaRPr sz="3600" dirty="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9961e27d8d_3_16"/>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86" name="Google Shape;186;g19961e27d8d_3_16"/>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87" name="Google Shape;187;g19961e27d8d_3_16"/>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88" name="Google Shape;188;g19961e27d8d_3_16"/>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89" name="Google Shape;189;g19961e27d8d_3_16"/>
          <p:cNvSpPr txBox="1"/>
          <p:nvPr/>
        </p:nvSpPr>
        <p:spPr>
          <a:xfrm>
            <a:off x="1143371" y="570100"/>
            <a:ext cx="13739400" cy="554100"/>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endParaRPr sz="3600">
              <a:latin typeface="Montserrat"/>
              <a:ea typeface="Montserrat"/>
              <a:cs typeface="Montserrat"/>
              <a:sym typeface="Montserrat"/>
            </a:endParaRPr>
          </a:p>
        </p:txBody>
      </p:sp>
      <p:sp>
        <p:nvSpPr>
          <p:cNvPr id="190" name="Google Shape;190;g19961e27d8d_3_16"/>
          <p:cNvSpPr txBox="1"/>
          <p:nvPr/>
        </p:nvSpPr>
        <p:spPr>
          <a:xfrm>
            <a:off x="886350" y="2000200"/>
            <a:ext cx="14464200" cy="5602657"/>
          </a:xfrm>
          <a:prstGeom prst="rect">
            <a:avLst/>
          </a:prstGeom>
          <a:noFill/>
          <a:ln>
            <a:noFill/>
          </a:ln>
        </p:spPr>
        <p:txBody>
          <a:bodyPr spcFirstLastPara="1" wrap="square" lIns="91425" tIns="91425" rIns="91425" bIns="91425" anchor="t" anchorCtr="0">
            <a:spAutoFit/>
          </a:bodyPr>
          <a:lstStyle/>
          <a:p>
            <a:pPr marL="0" lvl="0" indent="0" algn="l" rtl="0">
              <a:lnSpc>
                <a:spcPct val="163000"/>
              </a:lnSpc>
              <a:spcBef>
                <a:spcPts val="0"/>
              </a:spcBef>
              <a:spcAft>
                <a:spcPts val="0"/>
              </a:spcAft>
              <a:buClr>
                <a:schemeClr val="dk1"/>
              </a:buClr>
              <a:buSzPts val="1100"/>
              <a:buFont typeface="Arial"/>
              <a:buNone/>
            </a:pPr>
            <a:r>
              <a:rPr lang="en-US" sz="3600" dirty="0">
                <a:latin typeface="Montserrat" panose="00000500000000000000" pitchFamily="2" charset="0"/>
                <a:ea typeface="Calibri"/>
                <a:cs typeface="Calibri"/>
                <a:sym typeface="Calibri"/>
              </a:rPr>
              <a:t>	The message of comfort that God sends to His</a:t>
            </a:r>
          </a:p>
          <a:p>
            <a:pPr marL="0" lvl="0" indent="0" algn="l" rtl="0">
              <a:lnSpc>
                <a:spcPct val="163000"/>
              </a:lnSpc>
              <a:spcBef>
                <a:spcPts val="0"/>
              </a:spcBef>
              <a:spcAft>
                <a:spcPts val="0"/>
              </a:spcAft>
              <a:buClr>
                <a:schemeClr val="dk1"/>
              </a:buClr>
              <a:buSzPts val="1100"/>
              <a:buFont typeface="Arial"/>
              <a:buNone/>
            </a:pPr>
            <a:r>
              <a:rPr lang="en-US" sz="3600" dirty="0">
                <a:latin typeface="Montserrat" panose="00000500000000000000" pitchFamily="2" charset="0"/>
                <a:ea typeface="Calibri"/>
                <a:cs typeface="Calibri"/>
                <a:sym typeface="Calibri"/>
              </a:rPr>
              <a:t>	people, especially for the days immediately preceding </a:t>
            </a:r>
          </a:p>
          <a:p>
            <a:pPr marL="0" lvl="0" indent="0" algn="l" rtl="0">
              <a:lnSpc>
                <a:spcPct val="163000"/>
              </a:lnSpc>
              <a:spcBef>
                <a:spcPts val="0"/>
              </a:spcBef>
              <a:spcAft>
                <a:spcPts val="0"/>
              </a:spcAft>
              <a:buClr>
                <a:schemeClr val="dk1"/>
              </a:buClr>
              <a:buSzPts val="1100"/>
              <a:buFont typeface="Arial"/>
              <a:buNone/>
            </a:pPr>
            <a:r>
              <a:rPr lang="en-US" sz="3600" dirty="0">
                <a:latin typeface="Montserrat" panose="00000500000000000000" pitchFamily="2" charset="0"/>
                <a:ea typeface="Calibri"/>
                <a:cs typeface="Calibri"/>
                <a:sym typeface="Calibri"/>
              </a:rPr>
              <a:t>	His coming is this, “Behold your God!” See Isa. 11:1-9. That 	means that as a necessary preparation for His coming, </a:t>
            </a:r>
          </a:p>
          <a:p>
            <a:pPr marL="0" lvl="0" indent="0" algn="l" rtl="0">
              <a:lnSpc>
                <a:spcPct val="163000"/>
              </a:lnSpc>
              <a:spcBef>
                <a:spcPts val="0"/>
              </a:spcBef>
              <a:spcAft>
                <a:spcPts val="0"/>
              </a:spcAft>
              <a:buClr>
                <a:schemeClr val="dk1"/>
              </a:buClr>
              <a:buSzPts val="1100"/>
              <a:buFont typeface="Arial"/>
              <a:buNone/>
            </a:pPr>
            <a:r>
              <a:rPr lang="en-US" sz="3600" dirty="0">
                <a:latin typeface="Montserrat" panose="00000500000000000000" pitchFamily="2" charset="0"/>
                <a:ea typeface="Calibri"/>
                <a:cs typeface="Calibri"/>
                <a:sym typeface="Calibri"/>
              </a:rPr>
              <a:t>	He wants you to know your own lack of righteousness by 	beholding His righteousness. </a:t>
            </a:r>
            <a:endParaRPr sz="3600" dirty="0">
              <a:latin typeface="Montserrat" panose="00000500000000000000" pitchFamily="2" charset="0"/>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99" name="Google Shape;199;g19961e27d8d_3_27"/>
          <p:cNvSpPr txBox="1"/>
          <p:nvPr/>
        </p:nvSpPr>
        <p:spPr>
          <a:xfrm>
            <a:off x="1143371" y="570100"/>
            <a:ext cx="13739400" cy="554100"/>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endParaRPr sz="3600">
              <a:latin typeface="Montserrat"/>
              <a:ea typeface="Montserrat"/>
              <a:cs typeface="Montserrat"/>
              <a:sym typeface="Montserrat"/>
            </a:endParaRPr>
          </a:p>
        </p:txBody>
      </p:sp>
      <p:sp>
        <p:nvSpPr>
          <p:cNvPr id="200" name="Google Shape;200;g19961e27d8d_3_27"/>
          <p:cNvSpPr txBox="1"/>
          <p:nvPr/>
        </p:nvSpPr>
        <p:spPr>
          <a:xfrm>
            <a:off x="780963" y="1463025"/>
            <a:ext cx="14464200" cy="6505661"/>
          </a:xfrm>
          <a:prstGeom prst="rect">
            <a:avLst/>
          </a:prstGeom>
          <a:noFill/>
          <a:ln>
            <a:noFill/>
          </a:ln>
        </p:spPr>
        <p:txBody>
          <a:bodyPr spcFirstLastPara="1" wrap="square" lIns="91425" tIns="91425" rIns="91425" bIns="91425" anchor="t" anchorCtr="0">
            <a:spAutoFit/>
          </a:bodyPr>
          <a:lstStyle/>
          <a:p>
            <a:pPr marL="0" lvl="0" indent="457200" algn="l" rtl="0">
              <a:lnSpc>
                <a:spcPct val="163000"/>
              </a:lnSpc>
              <a:spcBef>
                <a:spcPts val="0"/>
              </a:spcBef>
              <a:spcAft>
                <a:spcPts val="0"/>
              </a:spcAft>
              <a:buNone/>
            </a:pPr>
            <a:r>
              <a:rPr lang="en-US" sz="3600" dirty="0">
                <a:solidFill>
                  <a:schemeClr val="dk1"/>
                </a:solidFill>
                <a:latin typeface="Montserrat"/>
                <a:ea typeface="Montserrat"/>
                <a:cs typeface="Montserrat"/>
                <a:sym typeface="Montserrat"/>
              </a:rPr>
              <a:t>	So far you have been learning that the knowledge of sin</a:t>
            </a:r>
          </a:p>
          <a:p>
            <a:pPr marL="0" lvl="0" indent="457200" algn="l" rtl="0">
              <a:lnSpc>
                <a:spcPct val="163000"/>
              </a:lnSpc>
              <a:spcBef>
                <a:spcPts val="0"/>
              </a:spcBef>
              <a:spcAft>
                <a:spcPts val="0"/>
              </a:spcAft>
              <a:buNone/>
            </a:pPr>
            <a:r>
              <a:rPr lang="en-US" sz="3600" dirty="0">
                <a:solidFill>
                  <a:schemeClr val="dk1"/>
                </a:solidFill>
                <a:latin typeface="Montserrat"/>
                <a:ea typeface="Montserrat"/>
                <a:cs typeface="Montserrat"/>
                <a:sym typeface="Montserrat"/>
              </a:rPr>
              <a:t>	comes by seeing the righteousness of God. Now mark </a:t>
            </a:r>
          </a:p>
          <a:p>
            <a:pPr marL="0" lvl="0" indent="457200" algn="l" rtl="0">
              <a:lnSpc>
                <a:spcPct val="163000"/>
              </a:lnSpc>
              <a:spcBef>
                <a:spcPts val="0"/>
              </a:spcBef>
              <a:spcAft>
                <a:spcPts val="0"/>
              </a:spcAft>
              <a:buNone/>
            </a:pPr>
            <a:r>
              <a:rPr lang="en-US" sz="3600" dirty="0">
                <a:solidFill>
                  <a:schemeClr val="dk1"/>
                </a:solidFill>
                <a:latin typeface="Montserrat"/>
                <a:ea typeface="Montserrat"/>
                <a:cs typeface="Montserrat"/>
                <a:sym typeface="Montserrat"/>
              </a:rPr>
              <a:t>	the comfort that there is in that same conviction of sin. 	Remember that understanding your lack of righteousness 	is caused by the revelation of God’s righteousness. Also 	remember that the Spirit, that convinces of both sin and 	righteousness, is given to you. </a:t>
            </a:r>
            <a:endParaRPr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r>
              <a:rPr lang="en-US" sz="3600" dirty="0">
                <a:latin typeface="Montserrat" panose="00000500000000000000" pitchFamily="2" charset="0"/>
              </a:rPr>
              <a:t>	</a:t>
            </a:r>
          </a:p>
          <a:p>
            <a:r>
              <a:rPr lang="en-US" sz="3600" dirty="0">
                <a:latin typeface="Montserrat" panose="00000500000000000000" pitchFamily="2" charset="0"/>
              </a:rPr>
              <a:t>	Christ said, “I will pray the Father, and He shall give you 	</a:t>
            </a:r>
          </a:p>
          <a:p>
            <a:endParaRPr lang="en-US" sz="3600" dirty="0">
              <a:latin typeface="Montserrat" panose="00000500000000000000" pitchFamily="2" charset="0"/>
            </a:endParaRPr>
          </a:p>
          <a:p>
            <a:r>
              <a:rPr lang="en-US" sz="3600" dirty="0">
                <a:latin typeface="Montserrat" panose="00000500000000000000" pitchFamily="2" charset="0"/>
              </a:rPr>
              <a:t>	another Comforter, that He may abide with you forever;</a:t>
            </a:r>
          </a:p>
          <a:p>
            <a:r>
              <a:rPr lang="en-US" sz="3600" dirty="0">
                <a:latin typeface="Montserrat" panose="00000500000000000000" pitchFamily="2" charset="0"/>
              </a:rPr>
              <a:t> 	</a:t>
            </a:r>
          </a:p>
          <a:p>
            <a:r>
              <a:rPr lang="en-US" sz="3600" dirty="0">
                <a:latin typeface="Montserrat" panose="00000500000000000000" pitchFamily="2" charset="0"/>
              </a:rPr>
              <a:t>	even the Spirit of truth; whom the world cannot receive, </a:t>
            </a:r>
          </a:p>
          <a:p>
            <a:endParaRPr lang="en-US" sz="3600" dirty="0">
              <a:latin typeface="Montserrat" panose="00000500000000000000" pitchFamily="2" charset="0"/>
            </a:endParaRPr>
          </a:p>
          <a:p>
            <a:r>
              <a:rPr lang="en-US" sz="3600" dirty="0">
                <a:latin typeface="Montserrat" panose="00000500000000000000" pitchFamily="2" charset="0"/>
              </a:rPr>
              <a:t>	because it </a:t>
            </a:r>
            <a:r>
              <a:rPr lang="en-US" sz="3600" dirty="0" err="1">
                <a:latin typeface="Montserrat" panose="00000500000000000000" pitchFamily="2" charset="0"/>
              </a:rPr>
              <a:t>seeth</a:t>
            </a:r>
            <a:r>
              <a:rPr lang="en-US" sz="3600" dirty="0">
                <a:latin typeface="Montserrat" panose="00000500000000000000" pitchFamily="2" charset="0"/>
              </a:rPr>
              <a:t> Him not, neither </a:t>
            </a:r>
            <a:r>
              <a:rPr lang="en-US" sz="3600" dirty="0" err="1">
                <a:latin typeface="Montserrat" panose="00000500000000000000" pitchFamily="2" charset="0"/>
              </a:rPr>
              <a:t>knoweth</a:t>
            </a:r>
            <a:r>
              <a:rPr lang="en-US" sz="3600" dirty="0">
                <a:latin typeface="Montserrat" panose="00000500000000000000" pitchFamily="2" charset="0"/>
              </a:rPr>
              <a:t> Him;  but ye </a:t>
            </a:r>
          </a:p>
          <a:p>
            <a:endParaRPr lang="en-US" sz="3600" dirty="0">
              <a:latin typeface="Montserrat" panose="00000500000000000000" pitchFamily="2" charset="0"/>
            </a:endParaRPr>
          </a:p>
          <a:p>
            <a:r>
              <a:rPr lang="en-US" sz="3600" dirty="0">
                <a:latin typeface="Montserrat" panose="00000500000000000000" pitchFamily="2" charset="0"/>
              </a:rPr>
              <a:t>	know Him; for He dwelleth with you, and shall be in you.” 	</a:t>
            </a:r>
          </a:p>
          <a:p>
            <a:endParaRPr lang="en-US" sz="3600" dirty="0">
              <a:latin typeface="Montserrat" panose="00000500000000000000" pitchFamily="2" charset="0"/>
            </a:endParaRPr>
          </a:p>
          <a:p>
            <a:r>
              <a:rPr lang="en-US" sz="3600" dirty="0">
                <a:latin typeface="Montserrat" panose="00000500000000000000" pitchFamily="2" charset="0"/>
              </a:rPr>
              <a:t>	John 14:16, 17.</a:t>
            </a:r>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99" name="Google Shape;199;g19961e27d8d_3_27"/>
          <p:cNvSpPr txBox="1"/>
          <p:nvPr/>
        </p:nvSpPr>
        <p:spPr>
          <a:xfrm>
            <a:off x="1143371" y="570100"/>
            <a:ext cx="13739400" cy="554100"/>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endParaRPr sz="3600">
              <a:latin typeface="Montserrat"/>
              <a:ea typeface="Montserrat"/>
              <a:cs typeface="Montserrat"/>
              <a:sym typeface="Montserrat"/>
            </a:endParaRPr>
          </a:p>
        </p:txBody>
      </p:sp>
    </p:spTree>
    <p:extLst>
      <p:ext uri="{BB962C8B-B14F-4D97-AF65-F5344CB8AC3E}">
        <p14:creationId xmlns:p14="http://schemas.microsoft.com/office/powerpoint/2010/main" val="345625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r>
              <a:rPr lang="en-US" sz="3600" dirty="0">
                <a:latin typeface="Montserrat" panose="00000500000000000000" pitchFamily="2" charset="0"/>
              </a:rPr>
              <a:t>	What necessarily follows from this? Just this, that as you</a:t>
            </a:r>
          </a:p>
          <a:p>
            <a:endParaRPr lang="en-US" sz="3600" dirty="0">
              <a:latin typeface="Montserrat" panose="00000500000000000000" pitchFamily="2" charset="0"/>
            </a:endParaRPr>
          </a:p>
          <a:p>
            <a:r>
              <a:rPr lang="en-US" sz="3600" dirty="0">
                <a:latin typeface="Montserrat" panose="00000500000000000000" pitchFamily="2" charset="0"/>
              </a:rPr>
              <a:t>	accept the Spirit, which, by its revelation of the 	</a:t>
            </a:r>
          </a:p>
          <a:p>
            <a:r>
              <a:rPr lang="en-US" sz="3600" dirty="0">
                <a:latin typeface="Montserrat" panose="00000500000000000000" pitchFamily="2" charset="0"/>
              </a:rPr>
              <a:t>	</a:t>
            </a:r>
          </a:p>
          <a:p>
            <a:r>
              <a:rPr lang="en-US" sz="3600" dirty="0">
                <a:latin typeface="Montserrat" panose="00000500000000000000" pitchFamily="2" charset="0"/>
              </a:rPr>
              <a:t>	righteousness of God, convicts your soul of sin, and you </a:t>
            </a:r>
          </a:p>
          <a:p>
            <a:r>
              <a:rPr lang="en-US" sz="3600" dirty="0">
                <a:latin typeface="Montserrat" panose="00000500000000000000" pitchFamily="2" charset="0"/>
              </a:rPr>
              <a:t>	</a:t>
            </a:r>
          </a:p>
          <a:p>
            <a:r>
              <a:rPr lang="en-US" sz="3600" dirty="0">
                <a:latin typeface="Montserrat" panose="00000500000000000000" pitchFamily="2" charset="0"/>
              </a:rPr>
              <a:t>	allow it to abide with you, then you get the righteousness </a:t>
            </a:r>
          </a:p>
          <a:p>
            <a:endParaRPr lang="en-US" sz="3600" dirty="0">
              <a:latin typeface="Montserrat" panose="00000500000000000000" pitchFamily="2" charset="0"/>
            </a:endParaRPr>
          </a:p>
          <a:p>
            <a:r>
              <a:rPr lang="en-US" sz="3600" dirty="0">
                <a:latin typeface="Montserrat" panose="00000500000000000000" pitchFamily="2" charset="0"/>
              </a:rPr>
              <a:t>	which it brings. Your sense of need is itself the promise of </a:t>
            </a:r>
          </a:p>
          <a:p>
            <a:endParaRPr lang="en-US" sz="3600" dirty="0">
              <a:latin typeface="Montserrat" panose="00000500000000000000" pitchFamily="2" charset="0"/>
            </a:endParaRPr>
          </a:p>
          <a:p>
            <a:r>
              <a:rPr lang="en-US" sz="3600" dirty="0">
                <a:latin typeface="Montserrat" panose="00000500000000000000" pitchFamily="2" charset="0"/>
              </a:rPr>
              <a:t>	supply. It is God who produces your sense of a lack of </a:t>
            </a:r>
          </a:p>
          <a:p>
            <a:endParaRPr lang="en-US" sz="3600" dirty="0">
              <a:latin typeface="Montserrat" panose="00000500000000000000" pitchFamily="2" charset="0"/>
            </a:endParaRPr>
          </a:p>
          <a:p>
            <a:r>
              <a:rPr lang="en-US" sz="3600" dirty="0">
                <a:latin typeface="Montserrat" panose="00000500000000000000" pitchFamily="2" charset="0"/>
              </a:rPr>
              <a:t>	righteousness, which is conviction of sin.</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99" name="Google Shape;199;g19961e27d8d_3_27"/>
          <p:cNvSpPr txBox="1"/>
          <p:nvPr/>
        </p:nvSpPr>
        <p:spPr>
          <a:xfrm>
            <a:off x="1143371" y="570100"/>
            <a:ext cx="13739400" cy="554100"/>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endParaRPr sz="3600">
              <a:latin typeface="Montserrat"/>
              <a:ea typeface="Montserrat"/>
              <a:cs typeface="Montserrat"/>
              <a:sym typeface="Montserrat"/>
            </a:endParaRPr>
          </a:p>
        </p:txBody>
      </p:sp>
    </p:spTree>
    <p:extLst>
      <p:ext uri="{BB962C8B-B14F-4D97-AF65-F5344CB8AC3E}">
        <p14:creationId xmlns:p14="http://schemas.microsoft.com/office/powerpoint/2010/main" val="122923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r>
              <a:rPr lang="en-US" sz="3600" dirty="0">
                <a:latin typeface="Montserrat" panose="00000500000000000000" pitchFamily="2" charset="0"/>
              </a:rPr>
              <a:t>But He does not do this in order to taunt you, and cause </a:t>
            </a:r>
          </a:p>
          <a:p>
            <a:endParaRPr lang="en-US" sz="3600" dirty="0">
              <a:latin typeface="Montserrat" panose="00000500000000000000" pitchFamily="2" charset="0"/>
            </a:endParaRPr>
          </a:p>
          <a:p>
            <a:r>
              <a:rPr lang="en-US" sz="3600" dirty="0">
                <a:latin typeface="Montserrat" panose="00000500000000000000" pitchFamily="2" charset="0"/>
              </a:rPr>
              <a:t>you to despair. He does it for the purpose of letting you know </a:t>
            </a:r>
          </a:p>
          <a:p>
            <a:endParaRPr lang="en-US" sz="3600" dirty="0">
              <a:latin typeface="Montserrat" panose="00000500000000000000" pitchFamily="2" charset="0"/>
            </a:endParaRPr>
          </a:p>
          <a:p>
            <a:r>
              <a:rPr lang="en-US" sz="3600" dirty="0">
                <a:latin typeface="Montserrat" panose="00000500000000000000" pitchFamily="2" charset="0"/>
              </a:rPr>
              <a:t>that He has what will abundantly supply all that is lacking. In </a:t>
            </a:r>
          </a:p>
          <a:p>
            <a:endParaRPr lang="en-US" sz="3600" dirty="0">
              <a:latin typeface="Montserrat" panose="00000500000000000000" pitchFamily="2" charset="0"/>
            </a:endParaRPr>
          </a:p>
          <a:p>
            <a:r>
              <a:rPr lang="en-US" sz="3600" dirty="0">
                <a:latin typeface="Montserrat" panose="00000500000000000000" pitchFamily="2" charset="0"/>
              </a:rPr>
              <a:t>fact, it is by the very bringing of the supply of righteousness, that </a:t>
            </a:r>
          </a:p>
          <a:p>
            <a:endParaRPr lang="en-US" sz="3600" dirty="0">
              <a:latin typeface="Montserrat" panose="00000500000000000000" pitchFamily="2" charset="0"/>
            </a:endParaRPr>
          </a:p>
          <a:p>
            <a:r>
              <a:rPr lang="en-US" sz="3600" dirty="0">
                <a:latin typeface="Montserrat" panose="00000500000000000000" pitchFamily="2" charset="0"/>
              </a:rPr>
              <a:t>you know yourself to be sinful. Therefore, if you will take God</a:t>
            </a:r>
          </a:p>
          <a:p>
            <a:endParaRPr lang="en-US" sz="3600" dirty="0">
              <a:latin typeface="Montserrat" panose="00000500000000000000" pitchFamily="2" charset="0"/>
            </a:endParaRPr>
          </a:p>
          <a:p>
            <a:r>
              <a:rPr lang="en-US" sz="3600" dirty="0">
                <a:latin typeface="Montserrat" panose="00000500000000000000" pitchFamily="2" charset="0"/>
              </a:rPr>
              <a:t>exactly at His word you do not need to be under condemnation</a:t>
            </a:r>
          </a:p>
          <a:p>
            <a:endParaRPr lang="en-US" sz="3600" dirty="0">
              <a:latin typeface="Montserrat" panose="00000500000000000000" pitchFamily="2" charset="0"/>
            </a:endParaRPr>
          </a:p>
          <a:p>
            <a:r>
              <a:rPr lang="en-US" sz="3600" dirty="0">
                <a:latin typeface="Montserrat" panose="00000500000000000000" pitchFamily="2" charset="0"/>
              </a:rPr>
              <a:t>for a single minute, although always conscious of your own</a:t>
            </a:r>
          </a:p>
          <a:p>
            <a:endParaRPr lang="en-US" sz="3600" dirty="0">
              <a:latin typeface="Montserrat" panose="00000500000000000000" pitchFamily="2" charset="0"/>
            </a:endParaRPr>
          </a:p>
          <a:p>
            <a:r>
              <a:rPr lang="en-US" sz="3600" dirty="0">
                <a:latin typeface="Montserrat" panose="00000500000000000000" pitchFamily="2" charset="0"/>
              </a:rPr>
              <a:t>imperfections. 	</a:t>
            </a:r>
          </a:p>
          <a:p>
            <a:r>
              <a:rPr lang="en-US" sz="3600" dirty="0">
                <a:latin typeface="Montserrat" panose="00000500000000000000" pitchFamily="2" charset="0"/>
              </a:rPr>
              <a:t>	</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99" name="Google Shape;199;g19961e27d8d_3_27"/>
          <p:cNvSpPr txBox="1"/>
          <p:nvPr/>
        </p:nvSpPr>
        <p:spPr>
          <a:xfrm flipH="1">
            <a:off x="15525469" y="570100"/>
            <a:ext cx="309102" cy="1806007"/>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endParaRPr lang="en-US" sz="3600" dirty="0">
              <a:latin typeface="Montserrat"/>
              <a:ea typeface="Montserrat"/>
              <a:cs typeface="Montserrat"/>
              <a:sym typeface="Montserrat"/>
            </a:endParaRPr>
          </a:p>
          <a:p>
            <a:pPr marL="0" lvl="0" indent="457200" algn="l" rtl="0">
              <a:lnSpc>
                <a:spcPct val="163000"/>
              </a:lnSpc>
              <a:spcBef>
                <a:spcPts val="0"/>
              </a:spcBef>
              <a:spcAft>
                <a:spcPts val="0"/>
              </a:spcAft>
              <a:buSzPts val="1100"/>
              <a:buNone/>
            </a:pPr>
            <a:endParaRPr sz="3600" dirty="0">
              <a:latin typeface="Montserrat"/>
              <a:ea typeface="Montserrat"/>
              <a:cs typeface="Montserrat"/>
              <a:sym typeface="Montserrat"/>
            </a:endParaRPr>
          </a:p>
        </p:txBody>
      </p:sp>
    </p:spTree>
    <p:extLst>
      <p:ext uri="{BB962C8B-B14F-4D97-AF65-F5344CB8AC3E}">
        <p14:creationId xmlns:p14="http://schemas.microsoft.com/office/powerpoint/2010/main" val="15537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r>
              <a:rPr lang="en-US" sz="3600" dirty="0">
                <a:latin typeface="Montserrat" panose="00000500000000000000" pitchFamily="2" charset="0"/>
              </a:rPr>
              <a:t>	</a:t>
            </a:r>
          </a:p>
          <a:p>
            <a:r>
              <a:rPr lang="en-US" sz="3600" dirty="0">
                <a:latin typeface="Montserrat" panose="00000500000000000000" pitchFamily="2" charset="0"/>
              </a:rPr>
              <a:t>	</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99" name="Google Shape;199;g19961e27d8d_3_27"/>
          <p:cNvSpPr txBox="1"/>
          <p:nvPr/>
        </p:nvSpPr>
        <p:spPr>
          <a:xfrm>
            <a:off x="500641" y="706554"/>
            <a:ext cx="14327467" cy="9030036"/>
          </a:xfrm>
          <a:prstGeom prst="rect">
            <a:avLst/>
          </a:prstGeom>
          <a:noFill/>
          <a:ln>
            <a:noFill/>
          </a:ln>
        </p:spPr>
        <p:txBody>
          <a:bodyPr spcFirstLastPara="1" wrap="square" lIns="0" tIns="0" rIns="0" bIns="0" anchor="t" anchorCtr="0">
            <a:spAutoFit/>
          </a:bodyPr>
          <a:lstStyle/>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As every new defect is pointed out, you may cry,</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“O Lord, I thank Thee that Thou hast this new thing to </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give me, and I take it as freely as Thou dost give it.” This </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is true rejoicing in the Lord.  This is the truth that God </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was trying to teach ancient Israel,	when He spoke His 	</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law from Sinai, and is what He has been anxious for us </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to learn all these years. The law was ordained “in</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the hands of a Mediator.” Gal. 3:19. That is, in the hands of</a:t>
            </a:r>
          </a:p>
          <a:p>
            <a:pPr marL="0" lvl="0" indent="457200" algn="l" rtl="0">
              <a:lnSpc>
                <a:spcPct val="163000"/>
              </a:lnSpc>
              <a:spcBef>
                <a:spcPts val="0"/>
              </a:spcBef>
              <a:spcAft>
                <a:spcPts val="0"/>
              </a:spcAft>
              <a:buSzPts val="1100"/>
              <a:buNone/>
            </a:pPr>
            <a:r>
              <a:rPr lang="en-US" sz="3600" dirty="0">
                <a:latin typeface="Montserrat"/>
                <a:ea typeface="Montserrat"/>
                <a:cs typeface="Montserrat"/>
                <a:sym typeface="Montserrat"/>
              </a:rPr>
              <a:t>Christ, for He is the “one Mediator between God and man.”1 Tim. 2:5.</a:t>
            </a:r>
            <a:endParaRPr sz="3600" dirty="0">
              <a:latin typeface="Montserrat"/>
              <a:ea typeface="Montserrat"/>
              <a:cs typeface="Montserrat"/>
              <a:sym typeface="Montserrat"/>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266056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500641" y="615117"/>
            <a:ext cx="15024828" cy="8593155"/>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endParaRPr lang="en-US" sz="3600" dirty="0">
              <a:latin typeface="Montserrat" panose="00000500000000000000" pitchFamily="2" charset="0"/>
            </a:endParaRPr>
          </a:p>
          <a:p>
            <a:r>
              <a:rPr lang="en-US" sz="3600" dirty="0">
                <a:latin typeface="Montserrat" panose="00000500000000000000" pitchFamily="2" charset="0"/>
              </a:rPr>
              <a:t>	He is Mediator because He reconciles you to God.</a:t>
            </a:r>
          </a:p>
          <a:p>
            <a:r>
              <a:rPr lang="en-US" sz="3600" dirty="0">
                <a:latin typeface="Montserrat" panose="00000500000000000000" pitchFamily="2" charset="0"/>
              </a:rPr>
              <a:t>	</a:t>
            </a:r>
          </a:p>
          <a:p>
            <a:r>
              <a:rPr lang="en-US" sz="3600" dirty="0">
                <a:latin typeface="Montserrat" panose="00000500000000000000" pitchFamily="2" charset="0"/>
              </a:rPr>
              <a:t>	Since the conflict consists of the fact that you are not </a:t>
            </a:r>
          </a:p>
          <a:p>
            <a:endParaRPr lang="en-US" sz="3600" dirty="0">
              <a:latin typeface="Montserrat" panose="00000500000000000000" pitchFamily="2" charset="0"/>
            </a:endParaRPr>
          </a:p>
          <a:p>
            <a:r>
              <a:rPr lang="en-US" sz="3600" dirty="0">
                <a:latin typeface="Montserrat" panose="00000500000000000000" pitchFamily="2" charset="0"/>
              </a:rPr>
              <a:t>	subject to the law of God, the reconciliation consists of </a:t>
            </a:r>
          </a:p>
          <a:p>
            <a:endParaRPr lang="en-US" sz="3600" dirty="0">
              <a:latin typeface="Montserrat" panose="00000500000000000000" pitchFamily="2" charset="0"/>
            </a:endParaRPr>
          </a:p>
          <a:p>
            <a:r>
              <a:rPr lang="en-US" sz="3600" dirty="0">
                <a:latin typeface="Montserrat" panose="00000500000000000000" pitchFamily="2" charset="0"/>
              </a:rPr>
              <a:t>	putting that law in your heart and mind. So, Christ is the </a:t>
            </a:r>
          </a:p>
          <a:p>
            <a:endParaRPr lang="en-US" sz="3600" dirty="0">
              <a:latin typeface="Montserrat" panose="00000500000000000000" pitchFamily="2" charset="0"/>
            </a:endParaRPr>
          </a:p>
          <a:p>
            <a:r>
              <a:rPr lang="en-US" sz="3600" dirty="0">
                <a:latin typeface="Montserrat" panose="00000500000000000000" pitchFamily="2" charset="0"/>
              </a:rPr>
              <a:t>	Mediator because He is the medium through which the </a:t>
            </a:r>
          </a:p>
          <a:p>
            <a:endParaRPr lang="en-US" sz="3600" dirty="0">
              <a:latin typeface="Montserrat" panose="00000500000000000000" pitchFamily="2" charset="0"/>
            </a:endParaRPr>
          </a:p>
          <a:p>
            <a:r>
              <a:rPr lang="en-US" sz="3600" dirty="0">
                <a:latin typeface="Montserrat" panose="00000500000000000000" pitchFamily="2" charset="0"/>
              </a:rPr>
              <a:t>	righteousness of God is brought to you. </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1230365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90" name="Google Shape;90;p2"/>
          <p:cNvSpPr txBox="1"/>
          <p:nvPr/>
        </p:nvSpPr>
        <p:spPr>
          <a:xfrm>
            <a:off x="1728750" y="2984356"/>
            <a:ext cx="15286500" cy="4403834"/>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9677" b="0" i="0" u="none" strike="noStrike" cap="none" dirty="0">
                <a:solidFill>
                  <a:srgbClr val="FFFFFF"/>
                </a:solidFill>
                <a:latin typeface="Shrikhand"/>
                <a:ea typeface="Shrikhand"/>
                <a:cs typeface="Shrikhand"/>
                <a:sym typeface="Shrikhand"/>
              </a:rPr>
              <a:t>Chapter </a:t>
            </a:r>
            <a:r>
              <a:rPr lang="en-US" sz="9677" dirty="0">
                <a:solidFill>
                  <a:srgbClr val="FFFFFF"/>
                </a:solidFill>
                <a:latin typeface="Shrikhand"/>
                <a:ea typeface="Shrikhand"/>
                <a:cs typeface="Shrikhand"/>
                <a:sym typeface="Shrikhand"/>
              </a:rPr>
              <a:t>22</a:t>
            </a:r>
            <a:endParaRPr sz="12176" b="0" i="0" u="none" strike="noStrike" cap="none" dirty="0">
              <a:solidFill>
                <a:srgbClr val="FFFFFF"/>
              </a:solidFill>
              <a:latin typeface="Shrikhand"/>
              <a:ea typeface="Shrikhand"/>
              <a:cs typeface="Shrikhand"/>
              <a:sym typeface="Shrikhand"/>
            </a:endParaRPr>
          </a:p>
          <a:p>
            <a:pPr marL="0" marR="0" lvl="0" indent="0" algn="ctr" rtl="0">
              <a:lnSpc>
                <a:spcPct val="111268"/>
              </a:lnSpc>
              <a:spcBef>
                <a:spcPts val="0"/>
              </a:spcBef>
              <a:spcAft>
                <a:spcPts val="0"/>
              </a:spcAft>
              <a:buNone/>
            </a:pPr>
            <a:r>
              <a:rPr lang="en-US" sz="12176" b="0" i="0" u="none" strike="noStrike" cap="none" dirty="0">
                <a:solidFill>
                  <a:srgbClr val="FFFFFF"/>
                </a:solidFill>
                <a:latin typeface="Shrikhand"/>
                <a:ea typeface="Shrikhand"/>
                <a:cs typeface="Shrikhand"/>
                <a:sym typeface="Shrikhand"/>
              </a:rPr>
              <a:t>	</a:t>
            </a:r>
            <a:r>
              <a:rPr lang="en-US" sz="11500" dirty="0">
                <a:solidFill>
                  <a:srgbClr val="FFFFFF"/>
                </a:solidFill>
                <a:latin typeface="Shrikhand"/>
                <a:ea typeface="Shrikhand"/>
                <a:cs typeface="Shrikhand"/>
                <a:sym typeface="Shrikhand"/>
              </a:rPr>
              <a:t>The Comforter</a:t>
            </a:r>
          </a:p>
          <a:p>
            <a:pPr marL="0" marR="0" lvl="0" indent="0" algn="ctr" rtl="0">
              <a:lnSpc>
                <a:spcPct val="111268"/>
              </a:lnSpc>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395416" y="615117"/>
            <a:ext cx="15130053" cy="8906900"/>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r>
              <a:rPr lang="en-US" sz="3600" dirty="0">
                <a:latin typeface="Montserrat" panose="00000500000000000000" pitchFamily="2" charset="0"/>
              </a:rPr>
              <a:t>This was most forcibly illustrated at the giving of the law</a:t>
            </a:r>
          </a:p>
          <a:p>
            <a:endParaRPr lang="en-US" sz="3600" dirty="0">
              <a:latin typeface="Montserrat" panose="00000500000000000000" pitchFamily="2" charset="0"/>
            </a:endParaRPr>
          </a:p>
          <a:p>
            <a:r>
              <a:rPr lang="en-US" sz="3600" dirty="0">
                <a:latin typeface="Montserrat" panose="00000500000000000000" pitchFamily="2" charset="0"/>
              </a:rPr>
              <a:t>from Sinai. At an earlier time, the people had been perishing </a:t>
            </a:r>
          </a:p>
          <a:p>
            <a:endParaRPr lang="en-US" sz="3600" dirty="0">
              <a:latin typeface="Montserrat" panose="00000500000000000000" pitchFamily="2" charset="0"/>
            </a:endParaRPr>
          </a:p>
          <a:p>
            <a:r>
              <a:rPr lang="en-US" sz="3600" dirty="0">
                <a:latin typeface="Montserrat" panose="00000500000000000000" pitchFamily="2" charset="0"/>
              </a:rPr>
              <a:t>with thirst, and God said to Moses, “Go on before the people, </a:t>
            </a:r>
          </a:p>
          <a:p>
            <a:endParaRPr lang="en-US" sz="3600" dirty="0">
              <a:latin typeface="Montserrat" panose="00000500000000000000" pitchFamily="2" charset="0"/>
            </a:endParaRPr>
          </a:p>
          <a:p>
            <a:r>
              <a:rPr lang="en-US" sz="3600" dirty="0">
                <a:latin typeface="Montserrat" panose="00000500000000000000" pitchFamily="2" charset="0"/>
              </a:rPr>
              <a:t>and take with thee of the elders of Israel; and thy rod, </a:t>
            </a:r>
          </a:p>
          <a:p>
            <a:r>
              <a:rPr lang="en-US" sz="3600" dirty="0">
                <a:latin typeface="Montserrat" panose="00000500000000000000" pitchFamily="2" charset="0"/>
              </a:rPr>
              <a:t>	</a:t>
            </a:r>
          </a:p>
          <a:p>
            <a:r>
              <a:rPr lang="en-US" sz="3600" dirty="0">
                <a:latin typeface="Montserrat" panose="00000500000000000000" pitchFamily="2" charset="0"/>
              </a:rPr>
              <a:t>wherewith thou </a:t>
            </a:r>
            <a:r>
              <a:rPr lang="en-US" sz="3600" dirty="0" err="1">
                <a:latin typeface="Montserrat" panose="00000500000000000000" pitchFamily="2" charset="0"/>
              </a:rPr>
              <a:t>smothest</a:t>
            </a:r>
            <a:r>
              <a:rPr lang="en-US" sz="3600" dirty="0">
                <a:latin typeface="Montserrat" panose="00000500000000000000" pitchFamily="2" charset="0"/>
              </a:rPr>
              <a:t> the river, take in thine hand, and </a:t>
            </a:r>
          </a:p>
          <a:p>
            <a:endParaRPr lang="en-US" sz="3600" dirty="0">
              <a:latin typeface="Montserrat" panose="00000500000000000000" pitchFamily="2" charset="0"/>
            </a:endParaRPr>
          </a:p>
          <a:p>
            <a:r>
              <a:rPr lang="en-US" sz="3600" dirty="0">
                <a:latin typeface="Montserrat" panose="00000500000000000000" pitchFamily="2" charset="0"/>
              </a:rPr>
              <a:t>go.  Behold, I will stand before thee there upon the rock in </a:t>
            </a:r>
          </a:p>
          <a:p>
            <a:endParaRPr lang="en-US" sz="3600" dirty="0">
              <a:latin typeface="Montserrat" panose="00000500000000000000" pitchFamily="2" charset="0"/>
            </a:endParaRPr>
          </a:p>
          <a:p>
            <a:r>
              <a:rPr lang="en-US" sz="3600" dirty="0">
                <a:latin typeface="Montserrat" panose="00000500000000000000" pitchFamily="2" charset="0"/>
              </a:rPr>
              <a:t>Horeb; and thou shalt smite the rock, and there shall come </a:t>
            </a:r>
          </a:p>
          <a:p>
            <a:endParaRPr lang="en-US" sz="3600" dirty="0">
              <a:latin typeface="Montserrat" panose="00000500000000000000" pitchFamily="2" charset="0"/>
            </a:endParaRPr>
          </a:p>
          <a:p>
            <a:r>
              <a:rPr lang="en-US" sz="3600" dirty="0">
                <a:latin typeface="Montserrat" panose="00000500000000000000" pitchFamily="2" charset="0"/>
              </a:rPr>
              <a:t>water out of it, that the people may drink.” Ex. 17:5, 6</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2825985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247135" y="518984"/>
            <a:ext cx="15278334" cy="9003033"/>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r>
              <a:rPr lang="en-US" sz="3600" dirty="0">
                <a:latin typeface="Montserrat" panose="00000500000000000000" pitchFamily="2" charset="0"/>
              </a:rPr>
              <a:t>	This was done, and the people drank and were revived. </a:t>
            </a:r>
          </a:p>
          <a:p>
            <a:endParaRPr lang="en-US" sz="3600" dirty="0">
              <a:latin typeface="Montserrat" panose="00000500000000000000" pitchFamily="2" charset="0"/>
            </a:endParaRPr>
          </a:p>
          <a:p>
            <a:r>
              <a:rPr lang="en-US" sz="3600" dirty="0">
                <a:latin typeface="Montserrat" panose="00000500000000000000" pitchFamily="2" charset="0"/>
              </a:rPr>
              <a:t>	But the water which they drank was miraculously given </a:t>
            </a:r>
          </a:p>
          <a:p>
            <a:endParaRPr lang="en-US" sz="3600" dirty="0">
              <a:latin typeface="Montserrat" panose="00000500000000000000" pitchFamily="2" charset="0"/>
            </a:endParaRPr>
          </a:p>
          <a:p>
            <a:r>
              <a:rPr lang="en-US" sz="3600" dirty="0">
                <a:latin typeface="Montserrat" panose="00000500000000000000" pitchFamily="2" charset="0"/>
              </a:rPr>
              <a:t>	by Christ. In fact, it came directly from Him.</a:t>
            </a:r>
          </a:p>
          <a:p>
            <a:endParaRPr lang="en-US" sz="3600" dirty="0">
              <a:latin typeface="Montserrat" panose="00000500000000000000" pitchFamily="2" charset="0"/>
            </a:endParaRPr>
          </a:p>
          <a:p>
            <a:r>
              <a:rPr lang="en-US" sz="3600" dirty="0">
                <a:latin typeface="Montserrat" panose="00000500000000000000" pitchFamily="2" charset="0"/>
              </a:rPr>
              <a:t>	The apostle Paul says that “they drank of that spiritual Rock </a:t>
            </a:r>
          </a:p>
          <a:p>
            <a:endParaRPr lang="en-US" sz="3600" dirty="0">
              <a:latin typeface="Montserrat" panose="00000500000000000000" pitchFamily="2" charset="0"/>
            </a:endParaRPr>
          </a:p>
          <a:p>
            <a:r>
              <a:rPr lang="en-US" sz="3600" dirty="0">
                <a:latin typeface="Montserrat" panose="00000500000000000000" pitchFamily="2" charset="0"/>
              </a:rPr>
              <a:t>	that followed them; and that Rock was Christ.” 1 Cor. 10:4. </a:t>
            </a:r>
          </a:p>
          <a:p>
            <a:endParaRPr lang="en-US" sz="3600" dirty="0">
              <a:latin typeface="Montserrat" panose="00000500000000000000" pitchFamily="2" charset="0"/>
            </a:endParaRPr>
          </a:p>
          <a:p>
            <a:r>
              <a:rPr lang="en-US" sz="3600" dirty="0">
                <a:latin typeface="Montserrat" panose="00000500000000000000" pitchFamily="2" charset="0"/>
              </a:rPr>
              <a:t>	The Rock which the people saw, and which Moses smote, </a:t>
            </a:r>
          </a:p>
          <a:p>
            <a:endParaRPr lang="en-US" sz="3600" dirty="0">
              <a:latin typeface="Montserrat" panose="00000500000000000000" pitchFamily="2" charset="0"/>
            </a:endParaRPr>
          </a:p>
          <a:p>
            <a:r>
              <a:rPr lang="en-US" sz="3600" dirty="0">
                <a:latin typeface="Montserrat" panose="00000500000000000000" pitchFamily="2" charset="0"/>
              </a:rPr>
              <a:t>	was a symbol of Christ</a:t>
            </a:r>
            <a:r>
              <a:rPr lang="en-US" dirty="0"/>
              <a:t>. </a:t>
            </a:r>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2617438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247135" y="518984"/>
            <a:ext cx="15278334" cy="9003033"/>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endParaRPr lang="en-US" sz="3600" dirty="0">
              <a:latin typeface="Montserrat" panose="00000500000000000000" pitchFamily="2" charset="0"/>
            </a:endParaRPr>
          </a:p>
          <a:p>
            <a:r>
              <a:rPr lang="en-US" sz="3600" dirty="0">
                <a:latin typeface="Montserrat" panose="00000500000000000000" pitchFamily="2" charset="0"/>
              </a:rPr>
              <a:t>But Horeb is another name for Sinai. So, the law of God was</a:t>
            </a:r>
          </a:p>
          <a:p>
            <a:endParaRPr lang="en-US" sz="3600" dirty="0">
              <a:latin typeface="Montserrat" panose="00000500000000000000" pitchFamily="2" charset="0"/>
            </a:endParaRPr>
          </a:p>
          <a:p>
            <a:r>
              <a:rPr lang="en-US" sz="3600" dirty="0">
                <a:latin typeface="Montserrat" panose="00000500000000000000" pitchFamily="2" charset="0"/>
              </a:rPr>
              <a:t>spoken from the very same mountain from which God had</a:t>
            </a:r>
          </a:p>
          <a:p>
            <a:endParaRPr lang="en-US" sz="3600" dirty="0">
              <a:latin typeface="Montserrat" panose="00000500000000000000" pitchFamily="2" charset="0"/>
            </a:endParaRPr>
          </a:p>
          <a:p>
            <a:r>
              <a:rPr lang="en-US" sz="3600" dirty="0">
                <a:latin typeface="Montserrat" panose="00000500000000000000" pitchFamily="2" charset="0"/>
              </a:rPr>
              <a:t>caused the water to flow, which was even then quenching their</a:t>
            </a:r>
          </a:p>
          <a:p>
            <a:endParaRPr lang="en-US" sz="3600" dirty="0">
              <a:latin typeface="Montserrat" panose="00000500000000000000" pitchFamily="2" charset="0"/>
            </a:endParaRPr>
          </a:p>
          <a:p>
            <a:r>
              <a:rPr lang="en-US" sz="3600" dirty="0">
                <a:latin typeface="Montserrat" panose="00000500000000000000" pitchFamily="2" charset="0"/>
              </a:rPr>
              <a:t>thirst. When God came down on the mountain, it was the very</a:t>
            </a:r>
          </a:p>
          <a:p>
            <a:endParaRPr lang="en-US" sz="3600" dirty="0">
              <a:latin typeface="Montserrat" panose="00000500000000000000" pitchFamily="2" charset="0"/>
            </a:endParaRPr>
          </a:p>
          <a:p>
            <a:r>
              <a:rPr lang="en-US" sz="3600" dirty="0">
                <a:latin typeface="Montserrat" panose="00000500000000000000" pitchFamily="2" charset="0"/>
              </a:rPr>
              <a:t>personification of Him and His law. No one could touch the</a:t>
            </a:r>
          </a:p>
          <a:p>
            <a:endParaRPr lang="en-US" sz="3600" dirty="0">
              <a:latin typeface="Montserrat" panose="00000500000000000000" pitchFamily="2" charset="0"/>
            </a:endParaRPr>
          </a:p>
          <a:p>
            <a:r>
              <a:rPr lang="en-US" sz="3600" dirty="0">
                <a:latin typeface="Montserrat" panose="00000500000000000000" pitchFamily="2" charset="0"/>
              </a:rPr>
              <a:t>mountain without dying. Yet at the same time the water which</a:t>
            </a:r>
          </a:p>
          <a:p>
            <a:endParaRPr lang="en-US" sz="3600" dirty="0">
              <a:latin typeface="Montserrat" panose="00000500000000000000" pitchFamily="2" charset="0"/>
            </a:endParaRPr>
          </a:p>
          <a:p>
            <a:r>
              <a:rPr lang="en-US" sz="3600" dirty="0">
                <a:latin typeface="Montserrat" panose="00000500000000000000" pitchFamily="2" charset="0"/>
              </a:rPr>
              <a:t>gave life was flowing from it.</a:t>
            </a:r>
          </a:p>
          <a:p>
            <a:r>
              <a:rPr lang="en-US" sz="3600" dirty="0">
                <a:latin typeface="Montserrat" panose="00000500000000000000" pitchFamily="2" charset="0"/>
              </a:rPr>
              <a:t>	</a:t>
            </a:r>
            <a:endParaRPr lang="en-US" dirty="0"/>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180774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247135" y="518984"/>
            <a:ext cx="15278334" cy="9003033"/>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r>
              <a:rPr lang="en-US" sz="3600" dirty="0">
                <a:latin typeface="Montserrat" panose="00000500000000000000" pitchFamily="2" charset="0"/>
              </a:rPr>
              <a:t>This water, which, as we have seen, came from Christ, is a symbol </a:t>
            </a:r>
          </a:p>
          <a:p>
            <a:endParaRPr lang="en-US" sz="3600" dirty="0">
              <a:latin typeface="Montserrat" panose="00000500000000000000" pitchFamily="2" charset="0"/>
            </a:endParaRPr>
          </a:p>
          <a:p>
            <a:r>
              <a:rPr lang="en-US" sz="3600" dirty="0">
                <a:latin typeface="Montserrat" panose="00000500000000000000" pitchFamily="2" charset="0"/>
              </a:rPr>
              <a:t>of the Spirit which is given to all who believe. See John 4:10, 13, 14; </a:t>
            </a:r>
          </a:p>
          <a:p>
            <a:endParaRPr lang="en-US" sz="3600" dirty="0">
              <a:latin typeface="Montserrat" panose="00000500000000000000" pitchFamily="2" charset="0"/>
            </a:endParaRPr>
          </a:p>
          <a:p>
            <a:r>
              <a:rPr lang="en-US" sz="3600" dirty="0">
                <a:latin typeface="Montserrat" panose="00000500000000000000" pitchFamily="2" charset="0"/>
              </a:rPr>
              <a:t>7:37-39. Through that event God gave us a great object lesson. </a:t>
            </a:r>
          </a:p>
          <a:p>
            <a:endParaRPr lang="en-US" sz="3600" dirty="0">
              <a:latin typeface="Montserrat" panose="00000500000000000000" pitchFamily="2" charset="0"/>
            </a:endParaRPr>
          </a:p>
          <a:p>
            <a:r>
              <a:rPr lang="en-US" sz="3600" dirty="0">
                <a:latin typeface="Montserrat" panose="00000500000000000000" pitchFamily="2" charset="0"/>
              </a:rPr>
              <a:t>Although the law gives the knowledge of sin, and sin is death, the </a:t>
            </a:r>
          </a:p>
          <a:p>
            <a:endParaRPr lang="en-US" sz="3600" dirty="0">
              <a:latin typeface="Montserrat" panose="00000500000000000000" pitchFamily="2" charset="0"/>
            </a:endParaRPr>
          </a:p>
          <a:p>
            <a:r>
              <a:rPr lang="en-US" sz="3600" dirty="0">
                <a:latin typeface="Montserrat" panose="00000500000000000000" pitchFamily="2" charset="0"/>
              </a:rPr>
              <a:t>law comes to us in the hands of a Mediator, ministered to us by </a:t>
            </a:r>
          </a:p>
          <a:p>
            <a:endParaRPr lang="en-US" sz="3600" dirty="0">
              <a:latin typeface="Montserrat" panose="00000500000000000000" pitchFamily="2" charset="0"/>
            </a:endParaRPr>
          </a:p>
          <a:p>
            <a:r>
              <a:rPr lang="en-US" sz="3600" dirty="0">
                <a:latin typeface="Montserrat" panose="00000500000000000000" pitchFamily="2" charset="0"/>
              </a:rPr>
              <a:t>the Spirit; and “the law of the Spirit of life in Christ Jesus,” makes </a:t>
            </a:r>
          </a:p>
          <a:p>
            <a:endParaRPr lang="en-US" sz="3600" dirty="0">
              <a:latin typeface="Montserrat" panose="00000500000000000000" pitchFamily="2" charset="0"/>
            </a:endParaRPr>
          </a:p>
          <a:p>
            <a:r>
              <a:rPr lang="en-US" sz="3600" dirty="0">
                <a:latin typeface="Montserrat" panose="00000500000000000000" pitchFamily="2" charset="0"/>
              </a:rPr>
              <a:t>us free from the law of sin and death. It is thus that the </a:t>
            </a:r>
          </a:p>
          <a:p>
            <a:endParaRPr lang="en-US" sz="3600" dirty="0">
              <a:latin typeface="Montserrat" panose="00000500000000000000" pitchFamily="2" charset="0"/>
            </a:endParaRPr>
          </a:p>
          <a:p>
            <a:r>
              <a:rPr lang="en-US" sz="3600" dirty="0">
                <a:latin typeface="Montserrat" panose="00000500000000000000" pitchFamily="2" charset="0"/>
              </a:rPr>
              <a:t>commandment of God is everlasting life. </a:t>
            </a:r>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2410665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247135" y="518984"/>
            <a:ext cx="15278334" cy="9003033"/>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r>
              <a:rPr lang="en-US" sz="3600" dirty="0">
                <a:latin typeface="Montserrat" panose="00000500000000000000" pitchFamily="2" charset="0"/>
              </a:rPr>
              <a:t>Isn’t there the very essence of comfort in this? At the same</a:t>
            </a:r>
          </a:p>
          <a:p>
            <a:endParaRPr lang="en-US" sz="3600" dirty="0">
              <a:latin typeface="Montserrat" panose="00000500000000000000" pitchFamily="2" charset="0"/>
            </a:endParaRPr>
          </a:p>
          <a:p>
            <a:r>
              <a:rPr lang="en-US" sz="3600" dirty="0">
                <a:latin typeface="Montserrat" panose="00000500000000000000" pitchFamily="2" charset="0"/>
              </a:rPr>
              <a:t>moment that the knowledge of sin comes to you, righteousness</a:t>
            </a:r>
          </a:p>
          <a:p>
            <a:endParaRPr lang="en-US" sz="3600" dirty="0">
              <a:latin typeface="Montserrat" panose="00000500000000000000" pitchFamily="2" charset="0"/>
            </a:endParaRPr>
          </a:p>
          <a:p>
            <a:r>
              <a:rPr lang="en-US" sz="3600" dirty="0">
                <a:latin typeface="Montserrat" panose="00000500000000000000" pitchFamily="2" charset="0"/>
              </a:rPr>
              <a:t>to cover and take away all your sin is revealed. “Where sin</a:t>
            </a:r>
          </a:p>
          <a:p>
            <a:endParaRPr lang="en-US" sz="3600" dirty="0">
              <a:latin typeface="Montserrat" panose="00000500000000000000" pitchFamily="2" charset="0"/>
            </a:endParaRPr>
          </a:p>
          <a:p>
            <a:r>
              <a:rPr lang="en-US" sz="3600" dirty="0">
                <a:latin typeface="Montserrat" panose="00000500000000000000" pitchFamily="2" charset="0"/>
              </a:rPr>
              <a:t>abounded, grace did much more abound.” Rom. 5:20. The law</a:t>
            </a:r>
          </a:p>
          <a:p>
            <a:endParaRPr lang="en-US" sz="3600" dirty="0">
              <a:latin typeface="Montserrat" panose="00000500000000000000" pitchFamily="2" charset="0"/>
            </a:endParaRPr>
          </a:p>
          <a:p>
            <a:r>
              <a:rPr lang="en-US" sz="3600" dirty="0">
                <a:latin typeface="Montserrat" panose="00000500000000000000" pitchFamily="2" charset="0"/>
              </a:rPr>
              <a:t>which convicts is spiritual, and the Spirit is the water of life,</a:t>
            </a:r>
          </a:p>
          <a:p>
            <a:endParaRPr lang="en-US" sz="3600" dirty="0">
              <a:latin typeface="Montserrat" panose="00000500000000000000" pitchFamily="2" charset="0"/>
            </a:endParaRPr>
          </a:p>
          <a:p>
            <a:r>
              <a:rPr lang="en-US" sz="3600" dirty="0">
                <a:latin typeface="Montserrat" panose="00000500000000000000" pitchFamily="2" charset="0"/>
              </a:rPr>
              <a:t>which is given freely to all who will take it. Could anything</a:t>
            </a:r>
          </a:p>
          <a:p>
            <a:endParaRPr lang="en-US" sz="3600" dirty="0">
              <a:latin typeface="Montserrat" panose="00000500000000000000" pitchFamily="2" charset="0"/>
            </a:endParaRPr>
          </a:p>
          <a:p>
            <a:r>
              <a:rPr lang="en-US" sz="3600" dirty="0">
                <a:latin typeface="Montserrat" panose="00000500000000000000" pitchFamily="2" charset="0"/>
              </a:rPr>
              <a:t>surpass the wonderful provisions of the grace of “the God of all</a:t>
            </a:r>
          </a:p>
          <a:p>
            <a:endParaRPr lang="en-US" sz="3600" dirty="0">
              <a:latin typeface="Montserrat" panose="00000500000000000000" pitchFamily="2" charset="0"/>
            </a:endParaRPr>
          </a:p>
          <a:p>
            <a:r>
              <a:rPr lang="en-US" sz="3600" dirty="0">
                <a:latin typeface="Montserrat" panose="00000500000000000000" pitchFamily="2" charset="0"/>
              </a:rPr>
              <a:t>comfort, the Father of mercies”? Won’t you drink and drink</a:t>
            </a:r>
          </a:p>
          <a:p>
            <a:r>
              <a:rPr lang="en-US" sz="3600" dirty="0">
                <a:latin typeface="Montserrat" panose="00000500000000000000" pitchFamily="2" charset="0"/>
              </a:rPr>
              <a:t>again, and thus continually be filled? </a:t>
            </a:r>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2348074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9961e27d8d_3_2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96" name="Google Shape;196;g19961e27d8d_3_2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97" name="Google Shape;197;g19961e27d8d_3_27"/>
          <p:cNvSpPr/>
          <p:nvPr/>
        </p:nvSpPr>
        <p:spPr>
          <a:xfrm>
            <a:off x="247135" y="518984"/>
            <a:ext cx="15278334" cy="9003033"/>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txBody>
          <a:bodyPr/>
          <a:lstStyle/>
          <a:p>
            <a:pPr algn="ctr"/>
            <a:endParaRPr lang="en-US" sz="3600" dirty="0">
              <a:latin typeface="Montserrat" panose="00000500000000000000" pitchFamily="2" charset="0"/>
            </a:endParaRPr>
          </a:p>
          <a:p>
            <a:pPr algn="ctr"/>
            <a:endParaRPr lang="en-US" sz="3600" dirty="0">
              <a:latin typeface="Montserrat" panose="00000500000000000000" pitchFamily="2" charset="0"/>
            </a:endParaRPr>
          </a:p>
          <a:p>
            <a:pPr algn="ctr"/>
            <a:endParaRPr lang="en-US" sz="3600">
              <a:latin typeface="Montserrat" panose="00000500000000000000" pitchFamily="2" charset="0"/>
            </a:endParaRPr>
          </a:p>
          <a:p>
            <a:pPr algn="ctr"/>
            <a:r>
              <a:rPr lang="en-US" sz="3600">
                <a:latin typeface="Montserrat" panose="00000500000000000000" pitchFamily="2" charset="0"/>
              </a:rPr>
              <a:t>“</a:t>
            </a:r>
            <a:r>
              <a:rPr lang="en-US" sz="3600" dirty="0">
                <a:latin typeface="Montserrat" panose="00000500000000000000" pitchFamily="2" charset="0"/>
              </a:rPr>
              <a:t>I heard the voice of Jesus say,</a:t>
            </a:r>
          </a:p>
          <a:p>
            <a:pPr algn="ctr"/>
            <a:r>
              <a:rPr lang="en-US" sz="3600" dirty="0">
                <a:latin typeface="Montserrat" panose="00000500000000000000" pitchFamily="2" charset="0"/>
              </a:rPr>
              <a:t>Behold, I freely give</a:t>
            </a:r>
          </a:p>
          <a:p>
            <a:pPr algn="ctr"/>
            <a:r>
              <a:rPr lang="en-US" sz="3600" dirty="0">
                <a:latin typeface="Montserrat" panose="00000500000000000000" pitchFamily="2" charset="0"/>
              </a:rPr>
              <a:t>The living water; thirsty one</a:t>
            </a:r>
          </a:p>
          <a:p>
            <a:pPr algn="ctr"/>
            <a:r>
              <a:rPr lang="en-US" sz="3600" dirty="0">
                <a:latin typeface="Montserrat" panose="00000500000000000000" pitchFamily="2" charset="0"/>
              </a:rPr>
              <a:t>Stoop down, and drink, and live.</a:t>
            </a:r>
          </a:p>
          <a:p>
            <a:pPr algn="ctr"/>
            <a:r>
              <a:rPr lang="en-US" sz="3600" dirty="0">
                <a:latin typeface="Montserrat" panose="00000500000000000000" pitchFamily="2" charset="0"/>
              </a:rPr>
              <a:t>I came to Jesus, and I drank</a:t>
            </a:r>
          </a:p>
          <a:p>
            <a:pPr algn="ctr"/>
            <a:r>
              <a:rPr lang="en-US" sz="3600" dirty="0">
                <a:latin typeface="Montserrat" panose="00000500000000000000" pitchFamily="2" charset="0"/>
              </a:rPr>
              <a:t>Of that life-giving stream;</a:t>
            </a:r>
          </a:p>
          <a:p>
            <a:pPr algn="ctr"/>
            <a:r>
              <a:rPr lang="en-US" sz="3600" dirty="0">
                <a:latin typeface="Montserrat" panose="00000500000000000000" pitchFamily="2" charset="0"/>
              </a:rPr>
              <a:t>My thirst was quenched, my soul revived,</a:t>
            </a:r>
          </a:p>
          <a:p>
            <a:pPr algn="ctr"/>
            <a:r>
              <a:rPr lang="en-US" sz="3600" dirty="0">
                <a:latin typeface="Montserrat" panose="00000500000000000000" pitchFamily="2" charset="0"/>
              </a:rPr>
              <a:t>And now I live in Him.” </a:t>
            </a:r>
          </a:p>
        </p:txBody>
      </p:sp>
      <p:sp>
        <p:nvSpPr>
          <p:cNvPr id="198" name="Google Shape;198;g19961e27d8d_3_2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EBDF8AE0-1B50-7D60-5103-91CAD4361024}"/>
              </a:ext>
            </a:extLst>
          </p:cNvPr>
          <p:cNvSpPr txBox="1"/>
          <p:nvPr/>
        </p:nvSpPr>
        <p:spPr>
          <a:xfrm flipH="1">
            <a:off x="15347092" y="706555"/>
            <a:ext cx="178377" cy="307777"/>
          </a:xfrm>
          <a:prstGeom prst="rect">
            <a:avLst/>
          </a:prstGeom>
          <a:noFill/>
        </p:spPr>
        <p:txBody>
          <a:bodyPr wrap="square">
            <a:spAutoFit/>
          </a:bodyPr>
          <a:lstStyle/>
          <a:p>
            <a:r>
              <a:rPr lang="en-US" dirty="0"/>
              <a:t> </a:t>
            </a:r>
            <a:endParaRPr lang="en-US" sz="3600" dirty="0">
              <a:latin typeface="Montserrat" panose="00000500000000000000" pitchFamily="2" charset="0"/>
            </a:endParaRPr>
          </a:p>
        </p:txBody>
      </p:sp>
    </p:spTree>
    <p:extLst>
      <p:ext uri="{BB962C8B-B14F-4D97-AF65-F5344CB8AC3E}">
        <p14:creationId xmlns:p14="http://schemas.microsoft.com/office/powerpoint/2010/main" val="98257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2"/>
          <p:cNvPicPr preferRelativeResize="0"/>
          <p:nvPr/>
        </p:nvPicPr>
        <p:blipFill rotWithShape="1">
          <a:blip r:embed="rId3">
            <a:alphaModFix/>
          </a:blip>
          <a:srcRect/>
          <a:stretch/>
        </p:blipFill>
        <p:spPr>
          <a:xfrm>
            <a:off x="0" y="0"/>
            <a:ext cx="18288000" cy="10287000"/>
          </a:xfrm>
          <a:prstGeom prst="rect">
            <a:avLst/>
          </a:prstGeom>
          <a:noFill/>
          <a:ln>
            <a:noFill/>
          </a:ln>
        </p:spPr>
      </p:pic>
    </p:spTree>
    <p:extLst>
      <p:ext uri="{BB962C8B-B14F-4D97-AF65-F5344CB8AC3E}">
        <p14:creationId xmlns:p14="http://schemas.microsoft.com/office/powerpoint/2010/main" val="125843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3"/>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96" name="Google Shape;96;p3"/>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97" name="Google Shape;97;p3"/>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98" name="Google Shape;98;p3"/>
          <p:cNvSpPr txBox="1"/>
          <p:nvPr/>
        </p:nvSpPr>
        <p:spPr>
          <a:xfrm>
            <a:off x="5166571" y="9522017"/>
            <a:ext cx="10668000" cy="3693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rgbClr val="FFFFFF"/>
                </a:solidFill>
                <a:latin typeface="Open Sans ExtraBold"/>
                <a:ea typeface="Open Sans ExtraBold"/>
                <a:cs typeface="Open Sans ExtraBold"/>
                <a:sym typeface="Open Sans ExtraBold"/>
              </a:rPr>
              <a:t>9</a:t>
            </a:r>
            <a:r>
              <a:rPr lang="en-US" sz="2400" b="1" i="0" u="none" strike="noStrike" cap="none">
                <a:solidFill>
                  <a:srgbClr val="FFFFFF"/>
                </a:solidFill>
                <a:latin typeface="Open Sans ExtraBold"/>
                <a:ea typeface="Open Sans ExtraBold"/>
                <a:cs typeface="Open Sans ExtraBold"/>
                <a:sym typeface="Open Sans ExtraBold"/>
              </a:rPr>
              <a:t> – </a:t>
            </a:r>
            <a:r>
              <a:rPr lang="en-US" sz="2400" b="1">
                <a:solidFill>
                  <a:srgbClr val="FFFFFF"/>
                </a:solidFill>
                <a:latin typeface="Open Sans ExtraBold"/>
                <a:ea typeface="Open Sans ExtraBold"/>
                <a:cs typeface="Open Sans ExtraBold"/>
                <a:sym typeface="Open Sans ExtraBold"/>
              </a:rPr>
              <a:t>THE HEALING TOUCH</a:t>
            </a:r>
            <a:endParaRPr/>
          </a:p>
        </p:txBody>
      </p:sp>
      <p:sp>
        <p:nvSpPr>
          <p:cNvPr id="99" name="Google Shape;99;p3"/>
          <p:cNvSpPr txBox="1"/>
          <p:nvPr/>
        </p:nvSpPr>
        <p:spPr>
          <a:xfrm>
            <a:off x="500640" y="987160"/>
            <a:ext cx="15636909" cy="8143768"/>
          </a:xfrm>
          <a:prstGeom prst="rect">
            <a:avLst/>
          </a:prstGeom>
          <a:noFill/>
          <a:ln>
            <a:noFill/>
          </a:ln>
        </p:spPr>
        <p:txBody>
          <a:bodyPr spcFirstLastPara="1" wrap="square" lIns="0" tIns="0" rIns="0" bIns="0" anchor="t" anchorCtr="0">
            <a:spAutoFit/>
          </a:bodyPr>
          <a:lstStyle/>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Before Jesus went back to heaven from earth He 	promised to send the Comforter—the Holy Spirit—to 	abide with His people forever, as His representative. 	Since it was by the anointing of the Spirit that He 	accomplished all His work here on earth (See Isa. 61:1-3), 	it is evident that the presence of the Spirit is the same 	as the presence of the Lord. The same instruction, 	counsel, and works of love that came from Christ, are 	continued by the spirit.</a:t>
            </a:r>
            <a:endParaRPr sz="40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05" name="Google Shape;105;p4"/>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06" name="Google Shape;106;p4"/>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07" name="Google Shape;107;p4"/>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08" name="Google Shape;108;p4"/>
          <p:cNvSpPr txBox="1"/>
          <p:nvPr/>
        </p:nvSpPr>
        <p:spPr>
          <a:xfrm>
            <a:off x="1146475" y="1020650"/>
            <a:ext cx="13739400" cy="8143768"/>
          </a:xfrm>
          <a:prstGeom prst="rect">
            <a:avLst/>
          </a:prstGeom>
          <a:noFill/>
          <a:ln>
            <a:noFill/>
          </a:ln>
        </p:spPr>
        <p:txBody>
          <a:bodyPr spcFirstLastPara="1" wrap="square" lIns="0" tIns="0" rIns="0" bIns="0" anchor="t" anchorCtr="0">
            <a:spAutoFit/>
          </a:bodyPr>
          <a:lstStyle/>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In promising the Comforter, Jesus said, “And when He is come, He will convict the world in respect of sin, and of righteousness, and of judgment.” John 16:8, ASV. “By the law is the knowledge of sin.” Rom. 3:20. But “the law is </a:t>
            </a:r>
            <a:r>
              <a:rPr lang="en-US" sz="4000" dirty="0" err="1">
                <a:latin typeface="Montserrat"/>
                <a:ea typeface="Montserrat"/>
                <a:cs typeface="Montserrat"/>
                <a:sym typeface="Montserrat"/>
              </a:rPr>
              <a:t>spiritual.”Rom</a:t>
            </a:r>
            <a:r>
              <a:rPr lang="en-US" sz="4000" dirty="0">
                <a:latin typeface="Montserrat"/>
                <a:ea typeface="Montserrat"/>
                <a:cs typeface="Montserrat"/>
                <a:sym typeface="Montserrat"/>
              </a:rPr>
              <a:t>. 7:14. It is the nature of the Spirit, for the righteousness of the law is the fruit of the Spirit. Therefore, there is no conviction of sin </a:t>
            </a:r>
          </a:p>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in any soul on earth, that is not the working of the Spirit of God</a:t>
            </a:r>
            <a:r>
              <a:rPr lang="en-US" sz="4000" dirty="0">
                <a:solidFill>
                  <a:schemeClr val="dk1"/>
                </a:solidFill>
                <a:latin typeface="Montserrat"/>
                <a:ea typeface="Montserrat"/>
                <a:cs typeface="Montserrat"/>
                <a:sym typeface="Montserrat"/>
              </a:rPr>
              <a:t>: </a:t>
            </a:r>
            <a:endParaRPr sz="40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14" name="Google Shape;114;p5"/>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15" name="Google Shape;115;p5"/>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16" name="Google Shape;116;p5"/>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17" name="Google Shape;117;p5"/>
          <p:cNvSpPr txBox="1"/>
          <p:nvPr/>
        </p:nvSpPr>
        <p:spPr>
          <a:xfrm>
            <a:off x="500641" y="1075226"/>
            <a:ext cx="15636908" cy="8143768"/>
          </a:xfrm>
          <a:prstGeom prst="rect">
            <a:avLst/>
          </a:prstGeom>
          <a:noFill/>
          <a:ln>
            <a:noFill/>
          </a:ln>
        </p:spPr>
        <p:txBody>
          <a:bodyPr spcFirstLastPara="1" wrap="square" lIns="0" tIns="0" rIns="0" bIns="0" anchor="t" anchorCtr="0">
            <a:spAutoFit/>
          </a:bodyPr>
          <a:lstStyle/>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But while the Spirit convicts of sin it is always a 	Comforter. It is as a Comforter that it convicts. Few  	people stop to think of that. Remember that </a:t>
            </a:r>
          </a:p>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nowhere is it said that the Spirit condemns for sin. </a:t>
            </a:r>
          </a:p>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There is a difference between conviction and 	condemnation. Conviction is the revealing of sin. </a:t>
            </a:r>
          </a:p>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But it depends on your course after you have been 	convinced of sin, whether or not you will be </a:t>
            </a:r>
          </a:p>
          <a:p>
            <a:pPr marL="0" marR="0" lvl="0" indent="0" algn="l" rtl="0">
              <a:lnSpc>
                <a:spcPct val="146900"/>
              </a:lnSpc>
              <a:spcBef>
                <a:spcPts val="0"/>
              </a:spcBef>
              <a:spcAft>
                <a:spcPts val="0"/>
              </a:spcAft>
              <a:buNone/>
            </a:pPr>
            <a:r>
              <a:rPr lang="en-US" sz="4000" dirty="0">
                <a:latin typeface="Montserrat"/>
                <a:ea typeface="Montserrat"/>
                <a:cs typeface="Montserrat"/>
                <a:sym typeface="Montserrat"/>
              </a:rPr>
              <a:t>	condemned.</a:t>
            </a:r>
            <a:endParaRPr sz="4000" dirty="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23" name="Google Shape;123;p6"/>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24" name="Google Shape;124;p6"/>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25" name="Google Shape;125;p6"/>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26" name="Google Shape;126;p6"/>
          <p:cNvSpPr txBox="1"/>
          <p:nvPr/>
        </p:nvSpPr>
        <p:spPr>
          <a:xfrm>
            <a:off x="790832" y="615118"/>
            <a:ext cx="14095002" cy="8143768"/>
          </a:xfrm>
          <a:prstGeom prst="rect">
            <a:avLst/>
          </a:prstGeom>
          <a:noFill/>
          <a:ln>
            <a:noFill/>
          </a:ln>
        </p:spPr>
        <p:txBody>
          <a:bodyPr spcFirstLastPara="1" wrap="square" lIns="0" tIns="0" rIns="0" bIns="0" anchor="t" anchorCtr="0">
            <a:spAutoFit/>
          </a:bodyPr>
          <a:lstStyle/>
          <a:p>
            <a:pPr marL="0" lvl="0" indent="0" algn="l" rtl="0">
              <a:lnSpc>
                <a:spcPct val="146900"/>
              </a:lnSpc>
              <a:spcBef>
                <a:spcPts val="0"/>
              </a:spcBef>
              <a:spcAft>
                <a:spcPts val="0"/>
              </a:spcAft>
              <a:buClr>
                <a:schemeClr val="dk1"/>
              </a:buClr>
              <a:buFont typeface="Arial"/>
              <a:buNone/>
            </a:pPr>
            <a:r>
              <a:rPr lang="en-US" sz="4000" dirty="0">
                <a:solidFill>
                  <a:schemeClr val="dk1"/>
                </a:solidFill>
                <a:latin typeface="Montserrat"/>
                <a:ea typeface="Montserrat"/>
                <a:cs typeface="Montserrat"/>
                <a:sym typeface="Montserrat"/>
              </a:rPr>
              <a:t> For “this is the condemnation, that light is come into the world, and men loved darkness rather than</a:t>
            </a:r>
          </a:p>
          <a:p>
            <a:pPr marL="0" lvl="0" indent="0" algn="l" rtl="0">
              <a:lnSpc>
                <a:spcPct val="146900"/>
              </a:lnSpc>
              <a:spcBef>
                <a:spcPts val="0"/>
              </a:spcBef>
              <a:spcAft>
                <a:spcPts val="0"/>
              </a:spcAft>
              <a:buClr>
                <a:schemeClr val="dk1"/>
              </a:buClr>
              <a:buFont typeface="Arial"/>
              <a:buNone/>
            </a:pPr>
            <a:r>
              <a:rPr lang="en-US" sz="4000" dirty="0">
                <a:solidFill>
                  <a:schemeClr val="dk1"/>
                </a:solidFill>
                <a:latin typeface="Montserrat"/>
                <a:ea typeface="Montserrat"/>
                <a:cs typeface="Montserrat"/>
                <a:sym typeface="Montserrat"/>
              </a:rPr>
              <a:t>light, because their deeds were evil.” John 3:19. The mere pointing out that you are a sinner is not condemnation; the condemnation comes from holding on to the sin after it is made known to you.</a:t>
            </a:r>
          </a:p>
          <a:p>
            <a:pPr marL="0" lvl="0" indent="0" algn="l" rtl="0">
              <a:lnSpc>
                <a:spcPct val="146900"/>
              </a:lnSpc>
              <a:spcBef>
                <a:spcPts val="0"/>
              </a:spcBef>
              <a:spcAft>
                <a:spcPts val="0"/>
              </a:spcAft>
              <a:buClr>
                <a:schemeClr val="dk1"/>
              </a:buClr>
              <a:buFont typeface="Arial"/>
              <a:buNone/>
            </a:pPr>
            <a:r>
              <a:rPr lang="en-US" sz="4000" dirty="0">
                <a:solidFill>
                  <a:schemeClr val="dk1"/>
                </a:solidFill>
                <a:latin typeface="Montserrat"/>
                <a:ea typeface="Montserrat"/>
                <a:cs typeface="Montserrat"/>
                <a:sym typeface="Montserrat"/>
              </a:rPr>
              <a:t>Let your mind grasp the thought that the same Spirit that convinces of sin also convinces of righteousness. It is always a Comforter.  </a:t>
            </a:r>
            <a:endParaRPr sz="4000" dirty="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7"/>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32" name="Google Shape;132;p7"/>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33" name="Google Shape;133;p7"/>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34" name="Google Shape;134;p7"/>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35" name="Google Shape;135;p7"/>
          <p:cNvSpPr txBox="1"/>
          <p:nvPr/>
        </p:nvSpPr>
        <p:spPr>
          <a:xfrm>
            <a:off x="1146484" y="1075225"/>
            <a:ext cx="13739400" cy="7224029"/>
          </a:xfrm>
          <a:prstGeom prst="rect">
            <a:avLst/>
          </a:prstGeom>
          <a:noFill/>
          <a:ln>
            <a:noFill/>
          </a:ln>
        </p:spPr>
        <p:txBody>
          <a:bodyPr spcFirstLastPara="1" wrap="square" lIns="0" tIns="0" rIns="0" bIns="0" anchor="t" anchorCtr="0">
            <a:spAutoFit/>
          </a:bodyPr>
          <a:lstStyle/>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The Spirit does not lay aside one office while it performs another.  It does not leave aside the revealing of</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righteousness when it convinces of sin, nor does it cease to be a convincer of sin when it reveals righteousness. It does both at the same time, and that is the comfort to all those who will take it.  It convinces of sin because it convinces of righteousness. But let us consider this matter further, and then meditate on it. </a:t>
            </a:r>
            <a:endParaRPr sz="3600" dirty="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8"/>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1" name="Google Shape;141;p8"/>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42" name="Google Shape;142;p8"/>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43" name="Google Shape;143;p8"/>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endParaRPr sz="2400" b="1">
              <a:solidFill>
                <a:srgbClr val="FFFFFF"/>
              </a:solidFill>
              <a:latin typeface="Open Sans ExtraBold"/>
              <a:ea typeface="Open Sans ExtraBold"/>
              <a:cs typeface="Open Sans ExtraBold"/>
              <a:sym typeface="Open Sans ExtraBold"/>
            </a:endParaRPr>
          </a:p>
        </p:txBody>
      </p:sp>
      <p:sp>
        <p:nvSpPr>
          <p:cNvPr id="144" name="Google Shape;144;p8"/>
          <p:cNvSpPr txBox="1"/>
          <p:nvPr/>
        </p:nvSpPr>
        <p:spPr>
          <a:xfrm>
            <a:off x="500641" y="615117"/>
            <a:ext cx="14583586" cy="8127033"/>
          </a:xfrm>
          <a:prstGeom prst="rect">
            <a:avLst/>
          </a:prstGeom>
          <a:noFill/>
          <a:ln>
            <a:noFill/>
          </a:ln>
        </p:spPr>
        <p:txBody>
          <a:bodyPr spcFirstLastPara="1" wrap="square" lIns="0" tIns="0" rIns="0" bIns="0" anchor="t" anchorCtr="0">
            <a:spAutoFit/>
          </a:bodyPr>
          <a:lstStyle/>
          <a:p>
            <a:pPr marL="0" marR="0" lvl="0" indent="0" algn="l" rtl="0">
              <a:lnSpc>
                <a:spcPct val="163222"/>
              </a:lnSpc>
              <a:spcBef>
                <a:spcPts val="0"/>
              </a:spcBef>
              <a:spcAft>
                <a:spcPts val="0"/>
              </a:spcAft>
              <a:buNone/>
            </a:pPr>
            <a:endParaRPr lang="en-US" sz="3600" dirty="0">
              <a:latin typeface="Montserrat"/>
              <a:ea typeface="Montserrat"/>
              <a:cs typeface="Montserrat"/>
              <a:sym typeface="Montserrat"/>
            </a:endParaRP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The Holy Spirit is the Spirit of God—the Spirit of the Father</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and of the Son. Therefore, the righteousness revealed by 	the Holy Spirit is the righteousness of God.  Now it is only</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by looking at righteousness that we can know sin and its 	sinfulness.  The law, by which is the knowledge of sin,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is not sin, but is the expression of God’s righteousness.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You may look at sin, and if you have never seen anything 	else you will think it is all right.</a:t>
            </a:r>
            <a:endParaRPr sz="3600" dirty="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9"/>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50" name="Google Shape;150;p9"/>
          <p:cNvPicPr preferRelativeResize="0"/>
          <p:nvPr/>
        </p:nvPicPr>
        <p:blipFill rotWithShape="1">
          <a:blip r:embed="rId4">
            <a:alphaModFix/>
          </a:blip>
          <a:srcRect/>
          <a:stretch/>
        </p:blipFill>
        <p:spPr>
          <a:xfrm>
            <a:off x="16137549" y="8136549"/>
            <a:ext cx="2150451" cy="2150451"/>
          </a:xfrm>
          <a:prstGeom prst="rect">
            <a:avLst/>
          </a:prstGeom>
          <a:noFill/>
          <a:ln>
            <a:noFill/>
          </a:ln>
        </p:spPr>
      </p:pic>
      <p:sp>
        <p:nvSpPr>
          <p:cNvPr id="151" name="Google Shape;151;p9"/>
          <p:cNvSpPr/>
          <p:nvPr/>
        </p:nvSpPr>
        <p:spPr>
          <a:xfrm>
            <a:off x="500641" y="615117"/>
            <a:ext cx="15030951" cy="8596658"/>
          </a:xfrm>
          <a:custGeom>
            <a:avLst/>
            <a:gdLst/>
            <a:ahLst/>
            <a:cxnLst/>
            <a:rect l="l" t="t" r="r" b="b"/>
            <a:pathLst>
              <a:path w="5084544" h="2908005" extrusionOk="0">
                <a:moveTo>
                  <a:pt x="0" y="0"/>
                </a:moveTo>
                <a:lnTo>
                  <a:pt x="5084544" y="0"/>
                </a:lnTo>
                <a:lnTo>
                  <a:pt x="5084544" y="2908005"/>
                </a:lnTo>
                <a:lnTo>
                  <a:pt x="0" y="2908005"/>
                </a:lnTo>
                <a:close/>
              </a:path>
            </a:pathLst>
          </a:custGeom>
          <a:solidFill>
            <a:srgbClr val="FFFFFF"/>
          </a:solidFill>
          <a:ln>
            <a:noFill/>
          </a:ln>
        </p:spPr>
      </p:sp>
      <p:sp>
        <p:nvSpPr>
          <p:cNvPr id="152" name="Google Shape;152;p9"/>
          <p:cNvSpPr txBox="1"/>
          <p:nvPr/>
        </p:nvSpPr>
        <p:spPr>
          <a:xfrm>
            <a:off x="5166571" y="9522017"/>
            <a:ext cx="10668000" cy="950700"/>
          </a:xfrm>
          <a:prstGeom prst="rect">
            <a:avLst/>
          </a:prstGeom>
          <a:noFill/>
          <a:ln>
            <a:noFill/>
          </a:ln>
        </p:spPr>
        <p:txBody>
          <a:bodyPr spcFirstLastPara="1" wrap="square" lIns="0" tIns="0" rIns="0" bIns="0" anchor="t" anchorCtr="0">
            <a:spAutoFit/>
          </a:bodyPr>
          <a:lstStyle/>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LIVING BY FAITH: CHAPTER 1</a:t>
            </a:r>
            <a:r>
              <a:rPr lang="en-US" sz="2400" b="1">
                <a:solidFill>
                  <a:schemeClr val="lt1"/>
                </a:solidFill>
                <a:latin typeface="Open Sans ExtraBold"/>
                <a:ea typeface="Open Sans ExtraBold"/>
                <a:cs typeface="Open Sans ExtraBold"/>
                <a:sym typeface="Open Sans ExtraBold"/>
              </a:rPr>
              <a:t>9 – THE HEALING TOUCH</a:t>
            </a:r>
            <a:endParaRPr>
              <a:solidFill>
                <a:schemeClr val="dk1"/>
              </a:solidFill>
            </a:endParaRPr>
          </a:p>
          <a:p>
            <a:pPr marL="0" marR="0" lvl="0" indent="0" algn="r" rtl="0">
              <a:lnSpc>
                <a:spcPct val="157333"/>
              </a:lnSpc>
              <a:spcBef>
                <a:spcPts val="0"/>
              </a:spcBef>
              <a:spcAft>
                <a:spcPts val="0"/>
              </a:spcAft>
              <a:buNone/>
            </a:pPr>
            <a:r>
              <a:rPr lang="en-US" sz="2400" b="1" i="0" u="none" strike="noStrike" cap="none">
                <a:solidFill>
                  <a:srgbClr val="FFFFFF"/>
                </a:solidFill>
                <a:latin typeface="Open Sans ExtraBold"/>
                <a:ea typeface="Open Sans ExtraBold"/>
                <a:cs typeface="Open Sans ExtraBold"/>
                <a:sym typeface="Open Sans ExtraBold"/>
              </a:rPr>
              <a:t> </a:t>
            </a:r>
            <a:endParaRPr/>
          </a:p>
        </p:txBody>
      </p:sp>
      <p:sp>
        <p:nvSpPr>
          <p:cNvPr id="153" name="Google Shape;153;p9"/>
          <p:cNvSpPr txBox="1"/>
          <p:nvPr/>
        </p:nvSpPr>
        <p:spPr>
          <a:xfrm>
            <a:off x="500641" y="615117"/>
            <a:ext cx="15030951" cy="7224029"/>
          </a:xfrm>
          <a:prstGeom prst="rect">
            <a:avLst/>
          </a:prstGeom>
          <a:noFill/>
          <a:ln>
            <a:noFill/>
          </a:ln>
        </p:spPr>
        <p:txBody>
          <a:bodyPr spcFirstLastPara="1" wrap="square" lIns="0" tIns="0" rIns="0" bIns="0" anchor="t" anchorCtr="0">
            <a:spAutoFit/>
          </a:bodyPr>
          <a:lstStyle/>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Even when you know what is right, you may lose the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knowledge of right by looking at sin, so great is the 	deceitfulness of sin.  So, the Spirit must reveal the 	righteousness of God in His law, before you can know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sin as sin. The apostle says, “I had not known sin but by </a:t>
            </a:r>
          </a:p>
          <a:p>
            <a:pPr marL="0" marR="0" lvl="0" indent="0" algn="l" rtl="0">
              <a:lnSpc>
                <a:spcPct val="163222"/>
              </a:lnSpc>
              <a:spcBef>
                <a:spcPts val="0"/>
              </a:spcBef>
              <a:spcAft>
                <a:spcPts val="0"/>
              </a:spcAft>
              <a:buNone/>
            </a:pPr>
            <a:r>
              <a:rPr lang="en-US" sz="3600" dirty="0">
                <a:latin typeface="Montserrat"/>
                <a:ea typeface="Montserrat"/>
                <a:cs typeface="Montserrat"/>
                <a:sym typeface="Montserrat"/>
              </a:rPr>
              <a:t>	the law.” Rom. 7:7.   So it is as the revealer of the perfect 	righteousness of God that the Spirit convinces of sin. </a:t>
            </a:r>
            <a:endParaRPr sz="3600" dirty="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2419</Words>
  <Application>Microsoft Office PowerPoint</Application>
  <PresentationFormat>Custom</PresentationFormat>
  <Paragraphs>230</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Open Sans ExtraBold</vt:lpstr>
      <vt:lpstr>Montserrat</vt:lpstr>
      <vt:lpstr>Calibri</vt:lpstr>
      <vt:lpstr>Shrikhand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Kylie</cp:lastModifiedBy>
  <cp:revision>2</cp:revision>
  <dcterms:created xsi:type="dcterms:W3CDTF">2006-08-16T00:00:00Z</dcterms:created>
  <dcterms:modified xsi:type="dcterms:W3CDTF">2022-12-11T07:25:15Z</dcterms:modified>
</cp:coreProperties>
</file>