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67" r:id="rId5"/>
    <p:sldId id="274" r:id="rId6"/>
    <p:sldId id="275" r:id="rId7"/>
    <p:sldId id="276" r:id="rId8"/>
    <p:sldId id="277" r:id="rId9"/>
    <p:sldId id="278" r:id="rId10"/>
    <p:sldId id="279" r:id="rId11"/>
    <p:sldId id="280" r:id="rId12"/>
    <p:sldId id="281" r:id="rId13"/>
    <p:sldId id="266"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Montserrat" panose="00000500000000000000" pitchFamily="2" charset="0"/>
      <p:regular r:id="rId20"/>
      <p:bold r:id="rId21"/>
    </p:embeddedFont>
    <p:embeddedFont>
      <p:font typeface="Open Sans Extra Bold" panose="020B0604020202020204" charset="0"/>
      <p:regular r:id="rId22"/>
    </p:embeddedFont>
    <p:embeddedFont>
      <p:font typeface="Shrikhan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102" y="4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D2963-7089-4F92-80C4-0D79049BDDA1}" type="datetimeFigureOut">
              <a:rPr lang="en-AU" smtClean="0"/>
              <a:t>15/12/2022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4F42-BE36-46A8-830D-9739FC5178B5}" type="slidenum">
              <a:rPr lang="en-AU" smtClean="0"/>
              <a:t>‹#›</a:t>
            </a:fld>
            <a:endParaRPr lang="en-AU"/>
          </a:p>
        </p:txBody>
      </p:sp>
    </p:spTree>
    <p:extLst>
      <p:ext uri="{BB962C8B-B14F-4D97-AF65-F5344CB8AC3E}">
        <p14:creationId xmlns:p14="http://schemas.microsoft.com/office/powerpoint/2010/main" val="203206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2584F42-BE36-46A8-830D-9739FC5178B5}" type="slidenum">
              <a:rPr lang="en-AU" smtClean="0"/>
              <a:t>3</a:t>
            </a:fld>
            <a:endParaRPr lang="en-AU"/>
          </a:p>
        </p:txBody>
      </p:sp>
    </p:spTree>
    <p:extLst>
      <p:ext uri="{BB962C8B-B14F-4D97-AF65-F5344CB8AC3E}">
        <p14:creationId xmlns:p14="http://schemas.microsoft.com/office/powerpoint/2010/main" val="245363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143000" y="1075225"/>
            <a:ext cx="13944600" cy="6186309"/>
          </a:xfrm>
          <a:prstGeom prst="rect">
            <a:avLst/>
          </a:prstGeom>
          <a:noFill/>
        </p:spPr>
        <p:txBody>
          <a:bodyPr wrap="square">
            <a:spAutoFit/>
          </a:bodyPr>
          <a:lstStyle/>
          <a:p>
            <a:endParaRPr lang="en-US" sz="3600">
              <a:latin typeface="Montserrat" panose="00000500000000000000" pitchFamily="2" charset="0"/>
            </a:endParaRPr>
          </a:p>
          <a:p>
            <a:r>
              <a:rPr lang="en-US" sz="3600">
                <a:latin typeface="Montserrat" panose="00000500000000000000" pitchFamily="2" charset="0"/>
              </a:rPr>
              <a:t>And in John 6:51, “I am the living bread which came</a:t>
            </a:r>
          </a:p>
          <a:p>
            <a:r>
              <a:rPr lang="en-US" sz="3600">
                <a:latin typeface="Montserrat" panose="00000500000000000000" pitchFamily="2" charset="0"/>
              </a:rPr>
              <a:t>down from heaven; if any man eat of this bread, he shall live</a:t>
            </a:r>
          </a:p>
          <a:p>
            <a:r>
              <a:rPr lang="en-US" sz="3600">
                <a:latin typeface="Montserrat" panose="00000500000000000000" pitchFamily="2" charset="0"/>
              </a:rPr>
              <a:t>forever; and the bread that I will give is My flesh, which I will</a:t>
            </a:r>
          </a:p>
          <a:p>
            <a:r>
              <a:rPr lang="en-US" sz="3600">
                <a:latin typeface="Montserrat" panose="00000500000000000000" pitchFamily="2" charset="0"/>
              </a:rPr>
              <a:t>give for the life of the world.”  And again, “Whoso </a:t>
            </a:r>
            <a:r>
              <a:rPr lang="en-US" sz="3600" err="1">
                <a:latin typeface="Montserrat" panose="00000500000000000000" pitchFamily="2" charset="0"/>
              </a:rPr>
              <a:t>eateth</a:t>
            </a:r>
            <a:r>
              <a:rPr lang="en-US" sz="3600">
                <a:latin typeface="Montserrat" panose="00000500000000000000" pitchFamily="2" charset="0"/>
              </a:rPr>
              <a:t> My</a:t>
            </a:r>
          </a:p>
          <a:p>
            <a:r>
              <a:rPr lang="en-US" sz="3600">
                <a:latin typeface="Montserrat" panose="00000500000000000000" pitchFamily="2" charset="0"/>
              </a:rPr>
              <a:t>flesh and </a:t>
            </a:r>
            <a:r>
              <a:rPr lang="en-US" sz="3600" err="1">
                <a:latin typeface="Montserrat" panose="00000500000000000000" pitchFamily="2" charset="0"/>
              </a:rPr>
              <a:t>drinketh</a:t>
            </a:r>
            <a:r>
              <a:rPr lang="en-US" sz="3600">
                <a:latin typeface="Montserrat" panose="00000500000000000000" pitchFamily="2" charset="0"/>
              </a:rPr>
              <a:t> My blood, hath eternal life, and I will raise</a:t>
            </a:r>
          </a:p>
          <a:p>
            <a:r>
              <a:rPr lang="en-US" sz="3600">
                <a:latin typeface="Montserrat" panose="00000500000000000000" pitchFamily="2" charset="0"/>
              </a:rPr>
              <a:t>him up at the last day.”  Then in John 6:63 He added, “It is Spirit that </a:t>
            </a:r>
            <a:r>
              <a:rPr lang="en-US" sz="3600" err="1">
                <a:latin typeface="Montserrat" panose="00000500000000000000" pitchFamily="2" charset="0"/>
              </a:rPr>
              <a:t>quickeneth</a:t>
            </a:r>
            <a:r>
              <a:rPr lang="en-US" sz="3600">
                <a:latin typeface="Montserrat" panose="00000500000000000000" pitchFamily="2" charset="0"/>
              </a:rPr>
              <a:t>; the flesh </a:t>
            </a:r>
            <a:r>
              <a:rPr lang="en-US" sz="3600" err="1">
                <a:latin typeface="Montserrat" panose="00000500000000000000" pitchFamily="2" charset="0"/>
              </a:rPr>
              <a:t>profiteth</a:t>
            </a:r>
            <a:r>
              <a:rPr lang="en-US" sz="3600">
                <a:latin typeface="Montserrat" panose="00000500000000000000" pitchFamily="2" charset="0"/>
              </a:rPr>
              <a:t> nothing; the words that I speak unto you, they are Spirit, and they are life.”  Here you find the plainest declaration that the word of God—received in faith—conveys Christ to your soul. </a:t>
            </a:r>
          </a:p>
        </p:txBody>
      </p:sp>
    </p:spTree>
    <p:extLst>
      <p:ext uri="{BB962C8B-B14F-4D97-AF65-F5344CB8AC3E}">
        <p14:creationId xmlns:p14="http://schemas.microsoft.com/office/powerpoint/2010/main" val="3261177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143000" y="1075225"/>
            <a:ext cx="13944600" cy="5078313"/>
          </a:xfrm>
          <a:prstGeom prst="rect">
            <a:avLst/>
          </a:prstGeom>
          <a:noFill/>
        </p:spPr>
        <p:txBody>
          <a:bodyPr wrap="square">
            <a:spAutoFit/>
          </a:bodyPr>
          <a:lstStyle/>
          <a:p>
            <a:endParaRPr lang="en-US" sz="3600">
              <a:latin typeface="Montserrat" panose="00000500000000000000" pitchFamily="2" charset="0"/>
            </a:endParaRPr>
          </a:p>
          <a:p>
            <a:endParaRPr lang="en-US" sz="3600">
              <a:latin typeface="Montserrat" panose="00000500000000000000" pitchFamily="2" charset="0"/>
            </a:endParaRPr>
          </a:p>
          <a:p>
            <a:r>
              <a:rPr lang="en-US" sz="3600">
                <a:latin typeface="Montserrat" panose="00000500000000000000" pitchFamily="2" charset="0"/>
              </a:rPr>
              <a:t>The only way that you can eat the flesh of Christ is to believe</a:t>
            </a:r>
          </a:p>
          <a:p>
            <a:endParaRPr lang="en-US" sz="3600">
              <a:latin typeface="Montserrat" panose="00000500000000000000" pitchFamily="2" charset="0"/>
            </a:endParaRPr>
          </a:p>
          <a:p>
            <a:r>
              <a:rPr lang="en-US" sz="3600">
                <a:latin typeface="Montserrat" panose="00000500000000000000" pitchFamily="2" charset="0"/>
              </a:rPr>
              <a:t>His word with all your heart. In that way you will receive </a:t>
            </a:r>
          </a:p>
          <a:p>
            <a:endParaRPr lang="en-US" sz="3600">
              <a:latin typeface="Montserrat" panose="00000500000000000000" pitchFamily="2" charset="0"/>
            </a:endParaRPr>
          </a:p>
          <a:p>
            <a:r>
              <a:rPr lang="en-US" sz="3600">
                <a:latin typeface="Montserrat" panose="00000500000000000000" pitchFamily="2" charset="0"/>
              </a:rPr>
              <a:t>Christ indeed, and thus it is that “with the heart man </a:t>
            </a:r>
          </a:p>
          <a:p>
            <a:endParaRPr lang="en-US" sz="3600">
              <a:latin typeface="Montserrat" panose="00000500000000000000" pitchFamily="2" charset="0"/>
            </a:endParaRPr>
          </a:p>
          <a:p>
            <a:r>
              <a:rPr lang="en-US" sz="3600">
                <a:latin typeface="Montserrat" panose="00000500000000000000" pitchFamily="2" charset="0"/>
              </a:rPr>
              <a:t>believeth unto  righteousness,” for Christ is righteousness. </a:t>
            </a:r>
          </a:p>
        </p:txBody>
      </p:sp>
    </p:spTree>
    <p:extLst>
      <p:ext uri="{BB962C8B-B14F-4D97-AF65-F5344CB8AC3E}">
        <p14:creationId xmlns:p14="http://schemas.microsoft.com/office/powerpoint/2010/main" val="119030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828800" y="1638300"/>
            <a:ext cx="12649200" cy="6740307"/>
          </a:xfrm>
          <a:prstGeom prst="rect">
            <a:avLst/>
          </a:prstGeom>
          <a:noFill/>
        </p:spPr>
        <p:txBody>
          <a:bodyPr wrap="square">
            <a:spAutoFit/>
          </a:bodyPr>
          <a:lstStyle/>
          <a:p>
            <a:r>
              <a:rPr lang="en-US" sz="3600">
                <a:latin typeface="Montserrat" panose="00000500000000000000" pitchFamily="2" charset="0"/>
              </a:rPr>
              <a:t>This is a meager presentation of the theme, but who can do justice to it? You can’t do more than take the simple statements of the Scriptures and meditate on them until the force of the fact begins to dawn on your mind. </a:t>
            </a:r>
          </a:p>
          <a:p>
            <a:endParaRPr lang="en-US" sz="3600">
              <a:latin typeface="Montserrat" panose="00000500000000000000" pitchFamily="2" charset="0"/>
            </a:endParaRPr>
          </a:p>
          <a:p>
            <a:r>
              <a:rPr lang="en-US" sz="3600">
                <a:latin typeface="Montserrat" panose="00000500000000000000" pitchFamily="2" charset="0"/>
              </a:rPr>
              <a:t>The fact that Christ is in the real word, that the life of the word is the life of Christ, is a most stupendous one. It is the mystery of the Gospel. When you receive it as a fact, and appropriate it, then you will know for yourself the meaning of the words that you shall live by every word that proceeds out of the mouth of God. </a:t>
            </a:r>
          </a:p>
        </p:txBody>
      </p:sp>
    </p:spTree>
    <p:extLst>
      <p:ext uri="{BB962C8B-B14F-4D97-AF65-F5344CB8AC3E}">
        <p14:creationId xmlns:p14="http://schemas.microsoft.com/office/powerpoint/2010/main" val="3291260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90500"/>
            <a:ext cx="18288000" cy="10287000"/>
          </a:xfrm>
          <a:prstGeom prst="rect">
            <a:avLst/>
          </a:prstGeom>
        </p:spPr>
      </p:pic>
      <p:sp>
        <p:nvSpPr>
          <p:cNvPr id="3" name="TextBox 3"/>
          <p:cNvSpPr txBox="1"/>
          <p:nvPr/>
        </p:nvSpPr>
        <p:spPr>
          <a:xfrm>
            <a:off x="228600" y="190500"/>
            <a:ext cx="17449800" cy="8377293"/>
          </a:xfrm>
          <a:prstGeom prst="rect">
            <a:avLst/>
          </a:prstGeom>
        </p:spPr>
        <p:txBody>
          <a:bodyPr wrap="square" lIns="0" tIns="0" rIns="0" bIns="0" rtlCol="0" anchor="t">
            <a:spAutoFit/>
          </a:bodyPr>
          <a:lstStyle/>
          <a:p>
            <a:pPr algn="ctr">
              <a:lnSpc>
                <a:spcPts val="13548"/>
              </a:lnSpc>
            </a:pPr>
            <a:endParaRPr lang="en-US" sz="9677">
              <a:solidFill>
                <a:srgbClr val="FFFFFF"/>
              </a:solidFill>
              <a:latin typeface="Shrikhand"/>
            </a:endParaRPr>
          </a:p>
          <a:p>
            <a:pPr algn="ctr">
              <a:lnSpc>
                <a:spcPts val="13548"/>
              </a:lnSpc>
            </a:pPr>
            <a:r>
              <a:rPr lang="en-US" sz="9677">
                <a:solidFill>
                  <a:srgbClr val="FFFFFF"/>
                </a:solidFill>
                <a:latin typeface="Shrikhand"/>
              </a:rPr>
              <a:t>Chapter 24</a:t>
            </a:r>
          </a:p>
          <a:p>
            <a:pPr algn="ctr">
              <a:lnSpc>
                <a:spcPts val="13548"/>
              </a:lnSpc>
            </a:pPr>
            <a:r>
              <a:rPr lang="en-US" sz="9677">
                <a:solidFill>
                  <a:srgbClr val="FFFFFF"/>
                </a:solidFill>
                <a:latin typeface="Shrikhand"/>
              </a:rPr>
              <a:t>The Life of the Word</a:t>
            </a:r>
          </a:p>
          <a:p>
            <a:pPr algn="ctr">
              <a:lnSpc>
                <a:spcPts val="13548"/>
              </a:lnSpc>
            </a:pPr>
            <a:endParaRPr lang="en-AU" sz="4000">
              <a:solidFill>
                <a:srgbClr val="FFFFFF"/>
              </a:solidFill>
              <a:latin typeface="Shrikhand"/>
            </a:endParaRPr>
          </a:p>
          <a:p>
            <a:pPr algn="ctr">
              <a:lnSpc>
                <a:spcPts val="13548"/>
              </a:lnSpc>
            </a:pPr>
            <a:r>
              <a:rPr lang="en-AU" sz="4000">
                <a:solidFill>
                  <a:srgbClr val="FFFFFF"/>
                </a:solidFill>
                <a:latin typeface="Shrikhand"/>
              </a:rPr>
              <a:t>E.J. Waggoner – Present Truth (May 31, 1894)</a:t>
            </a:r>
            <a:endParaRPr lang="en-US" sz="12176">
              <a:solidFill>
                <a:srgbClr val="FFFFFF"/>
              </a:solidFill>
              <a:latin typeface="Shrikh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7" name="TextBox 7"/>
          <p:cNvSpPr txBox="1"/>
          <p:nvPr/>
        </p:nvSpPr>
        <p:spPr>
          <a:xfrm>
            <a:off x="762000" y="615117"/>
            <a:ext cx="14570497" cy="8273099"/>
          </a:xfrm>
          <a:prstGeom prst="rect">
            <a:avLst/>
          </a:prstGeom>
        </p:spPr>
        <p:txBody>
          <a:bodyPr wrap="square" lIns="0" tIns="0" rIns="0" bIns="0" rtlCol="0" anchor="t">
            <a:spAutoFit/>
          </a:bodyPr>
          <a:lstStyle/>
          <a:p>
            <a:pPr>
              <a:lnSpc>
                <a:spcPts val="5876"/>
              </a:lnSpc>
              <a:spcBef>
                <a:spcPct val="0"/>
              </a:spcBef>
            </a:pPr>
            <a:r>
              <a:rPr lang="en-US" sz="4400">
                <a:latin typeface="Montserrat" panose="02000505000000020004" pitchFamily="2" charset="0"/>
              </a:rPr>
              <a:t>The life of the word is the life of God, for it is God breathe, and the breathe of God is life. Its life and power are thus attested:  “For the word of God is living, and active, and sharper than any two-edged sword, and piercing even to the dividing of soul and</a:t>
            </a:r>
          </a:p>
          <a:p>
            <a:pPr>
              <a:lnSpc>
                <a:spcPts val="5876"/>
              </a:lnSpc>
              <a:spcBef>
                <a:spcPct val="0"/>
              </a:spcBef>
            </a:pPr>
            <a:r>
              <a:rPr lang="en-US" sz="4400">
                <a:latin typeface="Montserrat" panose="02000505000000020004" pitchFamily="2" charset="0"/>
              </a:rPr>
              <a:t>spirit, of both joints and marrow, and quick to discern the thoughts and intents of the heart.” </a:t>
            </a:r>
          </a:p>
          <a:p>
            <a:pPr>
              <a:lnSpc>
                <a:spcPts val="5876"/>
              </a:lnSpc>
              <a:spcBef>
                <a:spcPct val="0"/>
              </a:spcBef>
            </a:pPr>
            <a:r>
              <a:rPr lang="en-US" sz="4400">
                <a:latin typeface="Montserrat" panose="02000505000000020004" pitchFamily="2" charset="0"/>
              </a:rPr>
              <a:t>Heb. 4:12, R.V. The Savior said of the words of God, “The words that I speak unto you, they are Spirit, and they are life.” John 6:63. Let’s see what gives </a:t>
            </a:r>
          </a:p>
          <a:p>
            <a:pPr>
              <a:lnSpc>
                <a:spcPts val="5876"/>
              </a:lnSpc>
              <a:spcBef>
                <a:spcPct val="0"/>
              </a:spcBef>
            </a:pPr>
            <a:r>
              <a:rPr lang="en-US" sz="4400">
                <a:latin typeface="Montserrat" panose="02000505000000020004" pitchFamily="2" charset="0"/>
              </a:rPr>
              <a:t>The word its life. </a:t>
            </a:r>
            <a:endParaRPr lang="en-US" sz="4197">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295400" y="800100"/>
            <a:ext cx="14037097" cy="6759864"/>
          </a:xfrm>
          <a:prstGeom prst="rect">
            <a:avLst/>
          </a:prstGeom>
        </p:spPr>
        <p:txBody>
          <a:bodyPr wrap="square" lIns="0" tIns="0" rIns="0" bIns="0" rtlCol="0" anchor="t">
            <a:spAutoFit/>
          </a:bodyPr>
          <a:lstStyle/>
          <a:p>
            <a:pPr>
              <a:lnSpc>
                <a:spcPts val="5876"/>
              </a:lnSpc>
              <a:spcBef>
                <a:spcPct val="0"/>
              </a:spcBef>
            </a:pPr>
            <a:endParaRPr lang="en-US" sz="4400">
              <a:latin typeface="Montserrat" panose="02000505000000020004" pitchFamily="2" charset="0"/>
            </a:endParaRPr>
          </a:p>
          <a:p>
            <a:pPr>
              <a:lnSpc>
                <a:spcPts val="5876"/>
              </a:lnSpc>
              <a:spcBef>
                <a:spcPct val="0"/>
              </a:spcBef>
            </a:pPr>
            <a:r>
              <a:rPr lang="en-US" sz="4400">
                <a:latin typeface="Montserrat" panose="02000505000000020004" pitchFamily="2" charset="0"/>
              </a:rPr>
              <a:t>Deuteronomy 30 describes the curses for disobedience to the law, and the blessings for obedience.  The people are again admonished to keep the law, and are told what the Lord will do</a:t>
            </a:r>
          </a:p>
          <a:p>
            <a:pPr>
              <a:lnSpc>
                <a:spcPts val="5876"/>
              </a:lnSpc>
              <a:spcBef>
                <a:spcPct val="0"/>
              </a:spcBef>
            </a:pPr>
            <a:r>
              <a:rPr lang="en-US" sz="4400">
                <a:latin typeface="Montserrat" panose="02000505000000020004" pitchFamily="2" charset="0"/>
              </a:rPr>
              <a:t>for them if they will repent of their disobedience. Then Moses continues: “For this commandment which I command thee this day, it is not hidden from thee, neither is it far off. </a:t>
            </a:r>
            <a:endParaRPr lang="en-US" sz="4197">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05AC64D8-DB8C-4BFD-B137-B80231F91231}"/>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Tree>
    <p:extLst>
      <p:ext uri="{BB962C8B-B14F-4D97-AF65-F5344CB8AC3E}">
        <p14:creationId xmlns:p14="http://schemas.microsoft.com/office/powerpoint/2010/main" val="401688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762000" y="800100"/>
            <a:ext cx="14570497" cy="6759864"/>
          </a:xfrm>
          <a:prstGeom prst="rect">
            <a:avLst/>
          </a:prstGeom>
        </p:spPr>
        <p:txBody>
          <a:bodyPr wrap="square" lIns="0" tIns="0" rIns="0" bIns="0" rtlCol="0" anchor="t">
            <a:spAutoFit/>
          </a:bodyPr>
          <a:lstStyle/>
          <a:p>
            <a:pPr>
              <a:lnSpc>
                <a:spcPts val="5876"/>
              </a:lnSpc>
              <a:spcBef>
                <a:spcPct val="0"/>
              </a:spcBef>
            </a:pPr>
            <a:r>
              <a:rPr lang="en-US" sz="4400">
                <a:latin typeface="Montserrat" panose="02000505000000020004" pitchFamily="2" charset="0"/>
              </a:rPr>
              <a:t> </a:t>
            </a:r>
          </a:p>
          <a:p>
            <a:pPr>
              <a:lnSpc>
                <a:spcPts val="5876"/>
              </a:lnSpc>
              <a:spcBef>
                <a:spcPct val="0"/>
              </a:spcBef>
            </a:pPr>
            <a:r>
              <a:rPr lang="en-US" sz="4400">
                <a:latin typeface="Montserrat" panose="02000505000000020004" pitchFamily="2" charset="0"/>
              </a:rPr>
              <a:t>It is not in heaven, that thou shouldest say, Who shall go up for us to heaven, and bring it unto us, that we may hear it, and do it?  Neither is it beyond the sea, that thou shouldest say, Who shall go over the sea for us, and bring it unto us, that we may hear it, and do it? But the word is very nigh unto thee, in thy mouth, and in thy heart, that thou mayest do it.” </a:t>
            </a:r>
            <a:r>
              <a:rPr lang="en-US" sz="4400" err="1">
                <a:latin typeface="Montserrat" panose="02000505000000020004" pitchFamily="2" charset="0"/>
              </a:rPr>
              <a:t>Deut</a:t>
            </a:r>
            <a:r>
              <a:rPr lang="en-US" sz="4400">
                <a:latin typeface="Montserrat" panose="02000505000000020004" pitchFamily="2" charset="0"/>
              </a:rPr>
              <a:t> 30:11-14.</a:t>
            </a:r>
            <a:endParaRPr lang="en-US" sz="4197">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996F1098-AAB8-4CCA-9A0C-3D0A43042338}"/>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Tree>
    <p:extLst>
      <p:ext uri="{BB962C8B-B14F-4D97-AF65-F5344CB8AC3E}">
        <p14:creationId xmlns:p14="http://schemas.microsoft.com/office/powerpoint/2010/main" val="390463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500642" y="615117"/>
            <a:ext cx="15272758" cy="9029716"/>
          </a:xfrm>
          <a:prstGeom prst="rect">
            <a:avLst/>
          </a:prstGeom>
        </p:spPr>
        <p:txBody>
          <a:bodyPr wrap="square" lIns="0" tIns="0" rIns="0" bIns="0" rtlCol="0" anchor="t">
            <a:spAutoFit/>
          </a:bodyPr>
          <a:lstStyle/>
          <a:p>
            <a:pPr>
              <a:lnSpc>
                <a:spcPts val="5876"/>
              </a:lnSpc>
              <a:spcBef>
                <a:spcPct val="0"/>
              </a:spcBef>
            </a:pPr>
            <a:r>
              <a:rPr lang="en-US" sz="4400">
                <a:latin typeface="Montserrat" panose="02000505000000020004" pitchFamily="2" charset="0"/>
              </a:rPr>
              <a:t>Now carefully compare with this passage the words </a:t>
            </a:r>
          </a:p>
          <a:p>
            <a:pPr>
              <a:lnSpc>
                <a:spcPts val="5876"/>
              </a:lnSpc>
              <a:spcBef>
                <a:spcPct val="0"/>
              </a:spcBef>
            </a:pPr>
            <a:r>
              <a:rPr lang="en-US" sz="4400">
                <a:latin typeface="Montserrat" panose="02000505000000020004" pitchFamily="2" charset="0"/>
              </a:rPr>
              <a:t>of the apostle Paul in Rom. 10:6-10: “But the </a:t>
            </a:r>
          </a:p>
          <a:p>
            <a:pPr>
              <a:lnSpc>
                <a:spcPts val="5876"/>
              </a:lnSpc>
              <a:spcBef>
                <a:spcPct val="0"/>
              </a:spcBef>
            </a:pPr>
            <a:r>
              <a:rPr lang="en-US" sz="4400">
                <a:latin typeface="Montserrat" panose="02000505000000020004" pitchFamily="2" charset="0"/>
              </a:rPr>
              <a:t>righteousness which is of faith </a:t>
            </a:r>
            <a:r>
              <a:rPr lang="en-US" sz="4400" err="1">
                <a:latin typeface="Montserrat" panose="02000505000000020004" pitchFamily="2" charset="0"/>
              </a:rPr>
              <a:t>speaketh</a:t>
            </a:r>
            <a:r>
              <a:rPr lang="en-US" sz="4400">
                <a:latin typeface="Montserrat" panose="02000505000000020004" pitchFamily="2" charset="0"/>
              </a:rPr>
              <a:t> on this wise, Say not in thine heart, Who shall ascend into heaven? (that is, to bring Christ down from above);  or who shall descend into the deep? (that is, to bring up Christ again from the dead), But what saith it? The word is nigh thee, even in thy mouth, and in thy heart; that is, the word of faith, which we preach; that if thou shalt confess with thy mouth the Lord Jesus, and shalt believe in thine heart that God hath raised him from the dead, thou shalt be saved.</a:t>
            </a:r>
            <a:endParaRPr lang="en-US" sz="4197">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Tree>
    <p:extLst>
      <p:ext uri="{BB962C8B-B14F-4D97-AF65-F5344CB8AC3E}">
        <p14:creationId xmlns:p14="http://schemas.microsoft.com/office/powerpoint/2010/main" val="4149104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143000" y="1075225"/>
            <a:ext cx="13335000" cy="7571303"/>
          </a:xfrm>
          <a:prstGeom prst="rect">
            <a:avLst/>
          </a:prstGeom>
          <a:noFill/>
        </p:spPr>
        <p:txBody>
          <a:bodyPr wrap="square">
            <a:spAutoFit/>
          </a:bodyPr>
          <a:lstStyle/>
          <a:p>
            <a:r>
              <a:rPr lang="en-US"/>
              <a:t> </a:t>
            </a:r>
          </a:p>
          <a:p>
            <a:r>
              <a:rPr lang="en-US" sz="3600">
                <a:latin typeface="Montserrat" panose="00000500000000000000" pitchFamily="2" charset="0"/>
              </a:rPr>
              <a:t>For with the heart man believeth unto righteousness; and with the mouth confession is made unto salvation.” </a:t>
            </a:r>
          </a:p>
          <a:p>
            <a:r>
              <a:rPr lang="en-US" sz="3600">
                <a:latin typeface="Montserrat" panose="00000500000000000000" pitchFamily="2" charset="0"/>
              </a:rPr>
              <a:t>	If you read this carefully you will readily see that the second passage is a quotation of the first, with additions in parentheses.</a:t>
            </a:r>
          </a:p>
          <a:p>
            <a:r>
              <a:rPr lang="en-US" sz="3600">
                <a:latin typeface="Montserrat" panose="00000500000000000000" pitchFamily="2" charset="0"/>
              </a:rPr>
              <a:t>	These additions are comments made by the Holy Spirit. They tell you just what Moses meant by the word “commandment.”  In Romans, the Holy Spirit has made clearer what was meant in the first passage. Notice that bringing the commandment down from heaven is shown to be the same as bringing Christ down from above, and bringing the commandment from the deep is the same as bringing Christ up from the dead. </a:t>
            </a:r>
          </a:p>
        </p:txBody>
      </p:sp>
    </p:spTree>
    <p:extLst>
      <p:ext uri="{BB962C8B-B14F-4D97-AF65-F5344CB8AC3E}">
        <p14:creationId xmlns:p14="http://schemas.microsoft.com/office/powerpoint/2010/main" val="49017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219200" y="876299"/>
            <a:ext cx="13258800" cy="7571303"/>
          </a:xfrm>
          <a:prstGeom prst="rect">
            <a:avLst/>
          </a:prstGeom>
          <a:noFill/>
        </p:spPr>
        <p:txBody>
          <a:bodyPr wrap="square">
            <a:spAutoFit/>
          </a:bodyPr>
          <a:lstStyle/>
          <a:p>
            <a:r>
              <a:rPr lang="en-US"/>
              <a:t> </a:t>
            </a:r>
          </a:p>
          <a:p>
            <a:endParaRPr lang="en-US" sz="3600">
              <a:latin typeface="Montserrat" panose="00000500000000000000" pitchFamily="2" charset="0"/>
            </a:endParaRPr>
          </a:p>
          <a:p>
            <a:r>
              <a:rPr lang="en-US" sz="3600">
                <a:latin typeface="Montserrat" panose="00000500000000000000" pitchFamily="2" charset="0"/>
              </a:rPr>
              <a:t>What is shown by this? Nothing more nor less than that the commandment, the law—the entire word of the Lord—is identical with Christ. Do not misunderstand. </a:t>
            </a:r>
          </a:p>
          <a:p>
            <a:r>
              <a:rPr lang="en-US" sz="3600">
                <a:latin typeface="Montserrat" panose="00000500000000000000" pitchFamily="2" charset="0"/>
              </a:rPr>
              <a:t>It doesn’t mean that Christ is nothing more than the letters and words and sentences that we read in the Bible.  Far from it. The fact is that if you read the Bible, and find nothing but mere words, such as you may find in any other book, you didn’t find the real word at all. What is meant is that the real word is not a dead letter, but is identical with Christ. If you really find the word then you find Christ, and if you don’t find Christ in the word, you haven’t found the word of God. </a:t>
            </a:r>
          </a:p>
        </p:txBody>
      </p:sp>
    </p:spTree>
    <p:extLst>
      <p:ext uri="{BB962C8B-B14F-4D97-AF65-F5344CB8AC3E}">
        <p14:creationId xmlns:p14="http://schemas.microsoft.com/office/powerpoint/2010/main" val="3171018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a:solidFill>
                  <a:srgbClr val="FFFFFF"/>
                </a:solidFill>
                <a:latin typeface="Open Sans Extra Bold"/>
              </a:rPr>
              <a:t>LIVING BY FAITH: </a:t>
            </a:r>
            <a:r>
              <a:rPr lang="en-AU" sz="2500">
                <a:solidFill>
                  <a:srgbClr val="FFFFFF"/>
                </a:solidFill>
                <a:latin typeface="Open Sans Extra Bold"/>
              </a:rPr>
              <a:t>CHAPTER 21 – WHAT THE GOSPEL INCLUDES</a:t>
            </a:r>
            <a:endParaRPr lang="en-US" sz="2500">
              <a:solidFill>
                <a:srgbClr val="FFFFFF"/>
              </a:solidFill>
              <a:latin typeface="Open Sans Extra Bold"/>
            </a:endParaRPr>
          </a:p>
        </p:txBody>
      </p:sp>
      <p:sp>
        <p:nvSpPr>
          <p:cNvPr id="8" name="TextBox 7">
            <a:extLst>
              <a:ext uri="{FF2B5EF4-FFF2-40B4-BE49-F238E27FC236}">
                <a16:creationId xmlns:a16="http://schemas.microsoft.com/office/drawing/2014/main" id="{AD8B9A89-9510-4FAB-D7EC-859B8B1030D5}"/>
              </a:ext>
            </a:extLst>
          </p:cNvPr>
          <p:cNvSpPr txBox="1"/>
          <p:nvPr/>
        </p:nvSpPr>
        <p:spPr>
          <a:xfrm>
            <a:off x="1219200" y="876299"/>
            <a:ext cx="13258800" cy="6740307"/>
          </a:xfrm>
          <a:prstGeom prst="rect">
            <a:avLst/>
          </a:prstGeom>
          <a:noFill/>
        </p:spPr>
        <p:txBody>
          <a:bodyPr wrap="square">
            <a:spAutoFit/>
          </a:bodyPr>
          <a:lstStyle/>
          <a:p>
            <a:endParaRPr lang="en-US" sz="3600">
              <a:latin typeface="Montserrat" panose="00000500000000000000" pitchFamily="2" charset="0"/>
            </a:endParaRPr>
          </a:p>
          <a:p>
            <a:r>
              <a:rPr lang="en-US" sz="3600">
                <a:latin typeface="Montserrat" panose="00000500000000000000" pitchFamily="2" charset="0"/>
              </a:rPr>
              <a:t>The apostle Paul says that “faith cometh by hearing, and</a:t>
            </a:r>
          </a:p>
          <a:p>
            <a:r>
              <a:rPr lang="en-US" sz="3600">
                <a:latin typeface="Montserrat" panose="00000500000000000000" pitchFamily="2" charset="0"/>
              </a:rPr>
              <a:t>hearing by the word of God.” Rom. 10:17.  But he also says that Christ dwells in your heart by faith. Eph. 3:17. So faith in the living word of God brings Christ into your heart. He is the life of the word. </a:t>
            </a:r>
          </a:p>
          <a:p>
            <a:endParaRPr lang="en-US" sz="3600">
              <a:latin typeface="Montserrat" panose="00000500000000000000" pitchFamily="2" charset="0"/>
            </a:endParaRPr>
          </a:p>
          <a:p>
            <a:r>
              <a:rPr lang="en-US" sz="3600">
                <a:latin typeface="Montserrat" panose="00000500000000000000" pitchFamily="2" charset="0"/>
              </a:rPr>
              <a:t>This is also shown in John 6 where we find the statement</a:t>
            </a:r>
          </a:p>
          <a:p>
            <a:r>
              <a:rPr lang="en-US" sz="3600">
                <a:latin typeface="Montserrat" panose="00000500000000000000" pitchFamily="2" charset="0"/>
              </a:rPr>
              <a:t>made by Christ that the words which He spoke were Spirit and life. In John 6:35 we read, “Jesus said unto them, I am the bread of life.”</a:t>
            </a:r>
          </a:p>
          <a:p>
            <a:endParaRPr lang="en-US" sz="3600">
              <a:latin typeface="Montserrat" panose="00000500000000000000" pitchFamily="2" charset="0"/>
            </a:endParaRPr>
          </a:p>
        </p:txBody>
      </p:sp>
    </p:spTree>
    <p:extLst>
      <p:ext uri="{BB962C8B-B14F-4D97-AF65-F5344CB8AC3E}">
        <p14:creationId xmlns:p14="http://schemas.microsoft.com/office/powerpoint/2010/main" val="1552105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1260</Words>
  <Application>Microsoft Office PowerPoint</Application>
  <PresentationFormat>Custom</PresentationFormat>
  <Paragraphs>61</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Shrikhand</vt:lpstr>
      <vt:lpstr>Open Sans Extra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barbara welch</cp:lastModifiedBy>
  <cp:revision>1</cp:revision>
  <dcterms:created xsi:type="dcterms:W3CDTF">2006-08-16T00:00:00Z</dcterms:created>
  <dcterms:modified xsi:type="dcterms:W3CDTF">2022-12-15T15:36:57Z</dcterms:modified>
  <dc:identifier>DAFSiAczvKY</dc:identifier>
</cp:coreProperties>
</file>