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5" r:id="rId10"/>
    <p:sldId id="26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Open Sans ExtraBold" panose="020B0906030804020204" pitchFamily="34" charset="0"/>
      <p:bold r:id="rId21"/>
      <p:boldItalic r:id="rId22"/>
    </p:embeddedFont>
    <p:embeddedFont>
      <p:font typeface="Shrikhand"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GmQwg54DrZGM0F3SU1HtHC7Wa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102"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08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66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85" name="Google Shape;85;p1"/>
          <p:cNvSpPr txBox="1"/>
          <p:nvPr/>
        </p:nvSpPr>
        <p:spPr>
          <a:xfrm>
            <a:off x="3416531" y="3252304"/>
            <a:ext cx="12569561" cy="4243224"/>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12176" b="0" i="0" u="none" strike="noStrike" cap="none">
                <a:solidFill>
                  <a:srgbClr val="FFFFFF"/>
                </a:solidFill>
                <a:latin typeface="Shrikhand"/>
                <a:ea typeface="Shrikhand"/>
                <a:cs typeface="Shrikhand"/>
                <a:sym typeface="Shrikhand"/>
              </a:rPr>
              <a:t>Living by Faith </a:t>
            </a:r>
            <a:endParaRPr/>
          </a:p>
          <a:p>
            <a:pPr marL="0" marR="0" lvl="0" indent="0" algn="ctr" rtl="0">
              <a:lnSpc>
                <a:spcPct val="140004"/>
              </a:lnSpc>
              <a:spcBef>
                <a:spcPts val="0"/>
              </a:spcBef>
              <a:spcAft>
                <a:spcPts val="0"/>
              </a:spcAft>
              <a:buNone/>
            </a:pPr>
            <a:r>
              <a:rPr lang="en-US" sz="12176" b="0" i="0" u="none" strike="noStrike" cap="none">
                <a:solidFill>
                  <a:srgbClr val="FFFFFF"/>
                </a:solidFill>
                <a:latin typeface="Shrikhand"/>
                <a:ea typeface="Shrikhand"/>
                <a:cs typeface="Shrikhand"/>
                <a:sym typeface="Shrikhand"/>
              </a:rPr>
              <a:t> </a:t>
            </a:r>
            <a:endParaRPr/>
          </a:p>
        </p:txBody>
      </p:sp>
      <p:sp>
        <p:nvSpPr>
          <p:cNvPr id="86" name="Google Shape;86;p1"/>
          <p:cNvSpPr txBox="1"/>
          <p:nvPr/>
        </p:nvSpPr>
        <p:spPr>
          <a:xfrm>
            <a:off x="8049595" y="7181047"/>
            <a:ext cx="2644767" cy="107116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n-US" sz="3099" b="1" i="0" u="none" strike="noStrike" cap="none">
                <a:solidFill>
                  <a:srgbClr val="FFFFFF"/>
                </a:solidFill>
                <a:latin typeface="Open Sans ExtraBold"/>
                <a:ea typeface="Open Sans ExtraBold"/>
                <a:cs typeface="Open Sans ExtraBold"/>
                <a:sym typeface="Open Sans ExtraBold"/>
              </a:rPr>
              <a:t>E.J Waggoner</a:t>
            </a:r>
            <a:endParaRPr/>
          </a:p>
          <a:p>
            <a:pPr marL="0" marR="0" lvl="0" indent="0" algn="ctr" rtl="0">
              <a:lnSpc>
                <a:spcPct val="140012"/>
              </a:lnSpc>
              <a:spcBef>
                <a:spcPts val="0"/>
              </a:spcBef>
              <a:spcAft>
                <a:spcPts val="0"/>
              </a:spcAft>
              <a:buNone/>
            </a:pPr>
            <a:r>
              <a:rPr lang="en-US" sz="3099" b="1" i="0" u="none" strike="noStrike" cap="none">
                <a:solidFill>
                  <a:srgbClr val="FFFFFF"/>
                </a:solidFill>
                <a:latin typeface="Open Sans ExtraBold"/>
                <a:ea typeface="Open Sans ExtraBold"/>
                <a:cs typeface="Open Sans ExtraBold"/>
                <a:sym typeface="Open Sans ExtraBold"/>
              </a:rPr>
              <a:t>A.T Jones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r="1655" b="1655"/>
          <a:stretch/>
        </p:blipFill>
        <p:spPr>
          <a:xfrm>
            <a:off x="0" y="0"/>
            <a:ext cx="18288000" cy="10287000"/>
          </a:xfrm>
          <a:prstGeom prst="rect">
            <a:avLst/>
          </a:prstGeom>
          <a:noFill/>
          <a:ln>
            <a:noFill/>
          </a:ln>
        </p:spPr>
      </p:pic>
      <p:sp>
        <p:nvSpPr>
          <p:cNvPr id="155" name="Google Shape;155;p8"/>
          <p:cNvSpPr txBox="1"/>
          <p:nvPr/>
        </p:nvSpPr>
        <p:spPr>
          <a:xfrm>
            <a:off x="748543" y="241251"/>
            <a:ext cx="5674467" cy="952946"/>
          </a:xfrm>
          <a:prstGeom prst="rect">
            <a:avLst/>
          </a:prstGeom>
          <a:noFill/>
          <a:ln>
            <a:noFill/>
          </a:ln>
        </p:spPr>
        <p:txBody>
          <a:bodyPr spcFirstLastPara="1" wrap="square" lIns="0" tIns="0" rIns="0" bIns="0" anchor="t" anchorCtr="0">
            <a:spAutoFit/>
          </a:bodyPr>
          <a:lstStyle/>
          <a:p>
            <a:pPr marL="0" marR="0" lvl="0" indent="0" algn="l" rtl="0">
              <a:lnSpc>
                <a:spcPct val="140003"/>
              </a:lnSpc>
              <a:spcBef>
                <a:spcPts val="0"/>
              </a:spcBef>
              <a:spcAft>
                <a:spcPts val="0"/>
              </a:spcAft>
              <a:buNone/>
            </a:pPr>
            <a:r>
              <a:rPr lang="en-US" sz="5517">
                <a:solidFill>
                  <a:srgbClr val="FFFFFF"/>
                </a:solidFill>
                <a:latin typeface="Shrikhand"/>
                <a:ea typeface="Shrikhand"/>
                <a:cs typeface="Shrikhand"/>
                <a:sym typeface="Shrikhand"/>
              </a:rPr>
              <a:t>Living by Faith</a:t>
            </a:r>
            <a:endParaRPr/>
          </a:p>
        </p:txBody>
      </p:sp>
      <p:sp>
        <p:nvSpPr>
          <p:cNvPr id="156" name="Google Shape;156;p8"/>
          <p:cNvSpPr txBox="1"/>
          <p:nvPr/>
        </p:nvSpPr>
        <p:spPr>
          <a:xfrm>
            <a:off x="7821616" y="8187140"/>
            <a:ext cx="2644767" cy="107116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n-US" sz="3099" b="1">
                <a:solidFill>
                  <a:srgbClr val="FFFFFF"/>
                </a:solidFill>
                <a:latin typeface="Open Sans ExtraBold"/>
                <a:ea typeface="Open Sans ExtraBold"/>
                <a:cs typeface="Open Sans ExtraBold"/>
                <a:sym typeface="Open Sans ExtraBold"/>
              </a:rPr>
              <a:t>E.J Waggoner</a:t>
            </a:r>
            <a:endParaRPr/>
          </a:p>
          <a:p>
            <a:pPr marL="0" marR="0" lvl="0" indent="0" algn="ctr" rtl="0">
              <a:lnSpc>
                <a:spcPct val="140012"/>
              </a:lnSpc>
              <a:spcBef>
                <a:spcPts val="0"/>
              </a:spcBef>
              <a:spcAft>
                <a:spcPts val="0"/>
              </a:spcAft>
              <a:buNone/>
            </a:pPr>
            <a:r>
              <a:rPr lang="en-US" sz="3099" b="1">
                <a:solidFill>
                  <a:srgbClr val="FFFFFF"/>
                </a:solidFill>
                <a:latin typeface="Open Sans ExtraBold"/>
                <a:ea typeface="Open Sans ExtraBold"/>
                <a:cs typeface="Open Sans ExtraBold"/>
                <a:sym typeface="Open Sans ExtraBold"/>
              </a:rPr>
              <a:t>A.T Jones</a:t>
            </a:r>
            <a:endParaRPr/>
          </a:p>
        </p:txBody>
      </p:sp>
      <p:sp>
        <p:nvSpPr>
          <p:cNvPr id="157" name="Google Shape;157;p8"/>
          <p:cNvSpPr txBox="1"/>
          <p:nvPr/>
        </p:nvSpPr>
        <p:spPr>
          <a:xfrm>
            <a:off x="2859220" y="2684843"/>
            <a:ext cx="12569561" cy="640042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12176">
                <a:solidFill>
                  <a:srgbClr val="FFFFFF"/>
                </a:solidFill>
                <a:latin typeface="Shrikhand"/>
                <a:ea typeface="Shrikhand"/>
                <a:cs typeface="Shrikhand"/>
                <a:sym typeface="Shrikhand"/>
              </a:rPr>
              <a:t>Reflection Time </a:t>
            </a:r>
            <a:endParaRPr/>
          </a:p>
          <a:p>
            <a:pPr marL="0" marR="0" lvl="0" indent="0" algn="ctr" rtl="0">
              <a:lnSpc>
                <a:spcPct val="140004"/>
              </a:lnSpc>
              <a:spcBef>
                <a:spcPts val="0"/>
              </a:spcBef>
              <a:spcAft>
                <a:spcPts val="0"/>
              </a:spcAft>
              <a:buNone/>
            </a:pPr>
            <a:r>
              <a:rPr lang="en-US" sz="12176">
                <a:solidFill>
                  <a:srgbClr val="FFFFFF"/>
                </a:solidFill>
                <a:latin typeface="Shrikhand"/>
                <a:ea typeface="Shrikhand"/>
                <a:cs typeface="Shrikhand"/>
                <a:sym typeface="Shrikhand"/>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0" y="-1181100"/>
            <a:ext cx="18288000" cy="12877800"/>
          </a:xfrm>
          <a:prstGeom prst="rect">
            <a:avLst/>
          </a:prstGeom>
          <a:noFill/>
          <a:ln>
            <a:noFill/>
          </a:ln>
        </p:spPr>
      </p:pic>
      <p:sp>
        <p:nvSpPr>
          <p:cNvPr id="92" name="Google Shape;92;p2"/>
          <p:cNvSpPr txBox="1"/>
          <p:nvPr/>
        </p:nvSpPr>
        <p:spPr>
          <a:xfrm>
            <a:off x="228600" y="0"/>
            <a:ext cx="16786500" cy="7331302"/>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None/>
            </a:pPr>
            <a:r>
              <a:rPr lang="en-US" sz="9677" b="0" i="0" u="none" strike="noStrike" cap="none" dirty="0">
                <a:solidFill>
                  <a:srgbClr val="FFFFFF"/>
                </a:solidFill>
                <a:latin typeface="Shrikhand"/>
                <a:ea typeface="Shrikhand"/>
                <a:cs typeface="Shrikhand"/>
                <a:sym typeface="Shrikhand"/>
              </a:rPr>
              <a:t>Chapter </a:t>
            </a:r>
            <a:r>
              <a:rPr lang="en-US" sz="9677" dirty="0">
                <a:solidFill>
                  <a:srgbClr val="FFFFFF"/>
                </a:solidFill>
                <a:latin typeface="Shrikhand"/>
                <a:ea typeface="Shrikhand"/>
                <a:cs typeface="Shrikhand"/>
                <a:sym typeface="Shrikhand"/>
              </a:rPr>
              <a:t>26</a:t>
            </a:r>
            <a:endParaRPr dirty="0"/>
          </a:p>
          <a:p>
            <a:pPr marL="0" marR="0" lvl="0" indent="0" algn="ctr" rtl="0">
              <a:lnSpc>
                <a:spcPct val="140004"/>
              </a:lnSpc>
              <a:spcBef>
                <a:spcPts val="0"/>
              </a:spcBef>
              <a:spcAft>
                <a:spcPts val="0"/>
              </a:spcAft>
              <a:buNone/>
            </a:pPr>
            <a:r>
              <a:rPr lang="en-US" sz="12176" b="0" i="0" u="none" strike="noStrike" cap="none" dirty="0">
                <a:solidFill>
                  <a:srgbClr val="FFFFFF"/>
                </a:solidFill>
                <a:latin typeface="Shrikhand"/>
                <a:ea typeface="Shrikhand"/>
                <a:cs typeface="Shrikhand"/>
                <a:sym typeface="Shrikhand"/>
              </a:rPr>
              <a:t> Why Did You Doubt?</a:t>
            </a:r>
            <a:endParaRPr dirty="0"/>
          </a:p>
        </p:txBody>
      </p:sp>
      <p:sp>
        <p:nvSpPr>
          <p:cNvPr id="93" name="Google Shape;93;p2"/>
          <p:cNvSpPr txBox="1"/>
          <p:nvPr/>
        </p:nvSpPr>
        <p:spPr>
          <a:xfrm>
            <a:off x="8049595" y="7181047"/>
            <a:ext cx="2644767" cy="107116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n-US" sz="3099" b="1" i="0" u="none" strike="noStrike" cap="none">
                <a:solidFill>
                  <a:srgbClr val="FFFFFF"/>
                </a:solidFill>
                <a:latin typeface="Open Sans ExtraBold"/>
                <a:ea typeface="Open Sans ExtraBold"/>
                <a:cs typeface="Open Sans ExtraBold"/>
                <a:sym typeface="Open Sans ExtraBold"/>
              </a:rPr>
              <a:t>E.J Waggoner</a:t>
            </a:r>
            <a:endParaRPr/>
          </a:p>
          <a:p>
            <a:pPr marL="0" marR="0" lvl="0" indent="0" algn="ctr" rtl="0">
              <a:lnSpc>
                <a:spcPct val="140012"/>
              </a:lnSpc>
              <a:spcBef>
                <a:spcPts val="0"/>
              </a:spcBef>
              <a:spcAft>
                <a:spcPts val="0"/>
              </a:spcAft>
              <a:buNone/>
            </a:pPr>
            <a:r>
              <a:rPr lang="en-US" sz="3099" b="1" i="0" u="none" strike="noStrike" cap="none">
                <a:solidFill>
                  <a:srgbClr val="FFFFFF"/>
                </a:solidFill>
                <a:latin typeface="Open Sans ExtraBold"/>
                <a:ea typeface="Open Sans ExtraBold"/>
                <a:cs typeface="Open Sans ExtraBold"/>
                <a:sym typeface="Open Sans ExtraBold"/>
              </a:rPr>
              <a:t>A.T Jones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r="866" b="866"/>
          <a:stretch/>
        </p:blipFill>
        <p:spPr>
          <a:xfrm>
            <a:off x="0" y="0"/>
            <a:ext cx="18288000" cy="10287000"/>
          </a:xfrm>
          <a:prstGeom prst="rect">
            <a:avLst/>
          </a:prstGeom>
          <a:noFill/>
          <a:ln>
            <a:noFill/>
          </a:ln>
        </p:spPr>
      </p:pic>
      <p:sp>
        <p:nvSpPr>
          <p:cNvPr id="99" name="Google Shape;99;p3"/>
          <p:cNvSpPr/>
          <p:nvPr/>
        </p:nvSpPr>
        <p:spPr>
          <a:xfrm>
            <a:off x="16137549" y="-474059"/>
            <a:ext cx="2912764" cy="11907479"/>
          </a:xfrm>
          <a:custGeom>
            <a:avLst/>
            <a:gdLst/>
            <a:ahLst/>
            <a:cxnLst/>
            <a:rect l="l" t="t" r="r" b="b"/>
            <a:pathLst>
              <a:path w="2974226" h="12158738" extrusionOk="0">
                <a:moveTo>
                  <a:pt x="0" y="0"/>
                </a:moveTo>
                <a:lnTo>
                  <a:pt x="2974226" y="0"/>
                </a:lnTo>
                <a:lnTo>
                  <a:pt x="2974226" y="12158738"/>
                </a:lnTo>
                <a:lnTo>
                  <a:pt x="0" y="12158738"/>
                </a:lnTo>
                <a:close/>
              </a:path>
            </a:pathLst>
          </a:custGeom>
          <a:solidFill>
            <a:srgbClr val="255956"/>
          </a:solidFill>
          <a:ln>
            <a:noFill/>
          </a:ln>
        </p:spPr>
      </p:sp>
      <p:pic>
        <p:nvPicPr>
          <p:cNvPr id="100" name="Google Shape;100;p3"/>
          <p:cNvPicPr preferRelativeResize="0"/>
          <p:nvPr/>
        </p:nvPicPr>
        <p:blipFill rotWithShape="1">
          <a:blip r:embed="rId4">
            <a:alphaModFix/>
          </a:blip>
          <a:srcRect/>
          <a:stretch/>
        </p:blipFill>
        <p:spPr>
          <a:xfrm>
            <a:off x="16137549" y="8136549"/>
            <a:ext cx="2150451" cy="2150451"/>
          </a:xfrm>
          <a:prstGeom prst="rect">
            <a:avLst/>
          </a:prstGeom>
          <a:noFill/>
          <a:ln>
            <a:noFill/>
          </a:ln>
        </p:spPr>
      </p:pic>
      <p:sp>
        <p:nvSpPr>
          <p:cNvPr id="101" name="Google Shape;101;p3"/>
          <p:cNvSpPr/>
          <p:nvPr/>
        </p:nvSpPr>
        <p:spPr>
          <a:xfrm>
            <a:off x="500641" y="615117"/>
            <a:ext cx="15030951" cy="8596658"/>
          </a:xfrm>
          <a:custGeom>
            <a:avLst/>
            <a:gdLst/>
            <a:ahLst/>
            <a:cxnLst/>
            <a:rect l="l" t="t" r="r" b="b"/>
            <a:pathLst>
              <a:path w="5084544" h="2908005" extrusionOk="0">
                <a:moveTo>
                  <a:pt x="0" y="0"/>
                </a:moveTo>
                <a:lnTo>
                  <a:pt x="5084544" y="0"/>
                </a:lnTo>
                <a:lnTo>
                  <a:pt x="5084544" y="2908005"/>
                </a:lnTo>
                <a:lnTo>
                  <a:pt x="0" y="2908005"/>
                </a:lnTo>
                <a:close/>
              </a:path>
            </a:pathLst>
          </a:custGeom>
          <a:solidFill>
            <a:srgbClr val="FFFFFF"/>
          </a:solidFill>
          <a:ln>
            <a:noFill/>
          </a:ln>
        </p:spPr>
      </p:sp>
      <p:pic>
        <p:nvPicPr>
          <p:cNvPr id="102" name="Google Shape;102;p3"/>
          <p:cNvPicPr preferRelativeResize="0"/>
          <p:nvPr/>
        </p:nvPicPr>
        <p:blipFill rotWithShape="1">
          <a:blip r:embed="rId5">
            <a:alphaModFix/>
          </a:blip>
          <a:srcRect/>
          <a:stretch/>
        </p:blipFill>
        <p:spPr>
          <a:xfrm>
            <a:off x="255435" y="9062059"/>
            <a:ext cx="4825034" cy="1224941"/>
          </a:xfrm>
          <a:prstGeom prst="rect">
            <a:avLst/>
          </a:prstGeom>
          <a:noFill/>
          <a:ln>
            <a:noFill/>
          </a:ln>
        </p:spPr>
      </p:pic>
      <p:sp>
        <p:nvSpPr>
          <p:cNvPr id="103" name="Google Shape;103;p3"/>
          <p:cNvSpPr txBox="1"/>
          <p:nvPr/>
        </p:nvSpPr>
        <p:spPr>
          <a:xfrm>
            <a:off x="6451314" y="9413512"/>
            <a:ext cx="9508123" cy="464884"/>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None/>
            </a:pPr>
            <a:r>
              <a:rPr lang="en-US" sz="2697" b="1" i="0" u="none" strike="noStrike" cap="none">
                <a:solidFill>
                  <a:srgbClr val="FFFFFF"/>
                </a:solidFill>
                <a:latin typeface="Open Sans ExtraBold"/>
                <a:ea typeface="Open Sans ExtraBold"/>
                <a:cs typeface="Open Sans ExtraBold"/>
                <a:sym typeface="Open Sans ExtraBold"/>
              </a:rPr>
              <a:t>LIVING BY FAITH: CHAPTER 5-WEAKNESS AND POWER </a:t>
            </a:r>
            <a:endParaRPr/>
          </a:p>
        </p:txBody>
      </p:sp>
      <p:sp>
        <p:nvSpPr>
          <p:cNvPr id="104" name="Google Shape;104;p3"/>
          <p:cNvSpPr txBox="1"/>
          <p:nvPr/>
        </p:nvSpPr>
        <p:spPr>
          <a:xfrm>
            <a:off x="813671" y="615117"/>
            <a:ext cx="14650095" cy="7294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dirty="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3600" dirty="0">
                <a:solidFill>
                  <a:schemeClr val="dk1"/>
                </a:solidFill>
                <a:latin typeface="Montserrat"/>
                <a:ea typeface="Montserrat"/>
                <a:cs typeface="Montserrat"/>
                <a:sym typeface="Montserrat"/>
              </a:rPr>
              <a:t>	The Bible presents Jesus as “upholding all things by the word of His power.” Heb. 1:3. That word not only has power to</a:t>
            </a:r>
          </a:p>
          <a:p>
            <a:pPr marL="0" marR="0" lvl="0" indent="0" algn="l" rtl="0">
              <a:spcBef>
                <a:spcPts val="0"/>
              </a:spcBef>
              <a:spcAft>
                <a:spcPts val="0"/>
              </a:spcAft>
              <a:buNone/>
            </a:pPr>
            <a:r>
              <a:rPr lang="en-US" sz="3600" dirty="0">
                <a:solidFill>
                  <a:schemeClr val="dk1"/>
                </a:solidFill>
                <a:latin typeface="Montserrat"/>
                <a:ea typeface="Montserrat"/>
                <a:cs typeface="Montserrat"/>
                <a:sym typeface="Montserrat"/>
              </a:rPr>
              <a:t>uphold, but “is able to build you up and to give you an</a:t>
            </a:r>
          </a:p>
          <a:p>
            <a:pPr marL="0" marR="0" lvl="0" indent="0" algn="l" rtl="0">
              <a:spcBef>
                <a:spcPts val="0"/>
              </a:spcBef>
              <a:spcAft>
                <a:spcPts val="0"/>
              </a:spcAft>
              <a:buNone/>
            </a:pPr>
            <a:r>
              <a:rPr lang="en-US" sz="3600" dirty="0">
                <a:solidFill>
                  <a:schemeClr val="dk1"/>
                </a:solidFill>
                <a:latin typeface="Montserrat"/>
                <a:ea typeface="Montserrat"/>
                <a:cs typeface="Montserrat"/>
                <a:sym typeface="Montserrat"/>
              </a:rPr>
              <a:t>inheritance among all them which are sanctified.” Acts 20:32.</a:t>
            </a:r>
          </a:p>
          <a:p>
            <a:pPr marL="0" marR="0" lvl="0" indent="0" algn="l" rtl="0">
              <a:spcBef>
                <a:spcPts val="0"/>
              </a:spcBef>
              <a:spcAft>
                <a:spcPts val="0"/>
              </a:spcAft>
              <a:buNone/>
            </a:pPr>
            <a:endParaRPr lang="en-US" sz="3600" dirty="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3600" dirty="0">
                <a:solidFill>
                  <a:schemeClr val="dk1"/>
                </a:solidFill>
                <a:latin typeface="Montserrat"/>
                <a:ea typeface="Montserrat"/>
                <a:cs typeface="Montserrat"/>
                <a:sym typeface="Montserrat"/>
              </a:rPr>
              <a:t>	An instance of the upholding power of Christ’s word is given in Matt. 14:25-32. The disciples were on the raging sea, when they were astonished by the appearance of Jesus walking on the water. When Jesus reassured them with, “Be of good cheer; it is I; be not afraid,” Peter said, “Lord, if it be Thou, bid me come unto Thee on the water. And He said unto him, Come.”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10" name="Google Shape;110;p4"/>
          <p:cNvSpPr/>
          <p:nvPr/>
        </p:nvSpPr>
        <p:spPr>
          <a:xfrm>
            <a:off x="16137549" y="-474059"/>
            <a:ext cx="2912764" cy="11907479"/>
          </a:xfrm>
          <a:custGeom>
            <a:avLst/>
            <a:gdLst/>
            <a:ahLst/>
            <a:cxnLst/>
            <a:rect l="l" t="t" r="r" b="b"/>
            <a:pathLst>
              <a:path w="2974226" h="12158738" extrusionOk="0">
                <a:moveTo>
                  <a:pt x="0" y="0"/>
                </a:moveTo>
                <a:lnTo>
                  <a:pt x="2974226" y="0"/>
                </a:lnTo>
                <a:lnTo>
                  <a:pt x="2974226" y="12158738"/>
                </a:lnTo>
                <a:lnTo>
                  <a:pt x="0" y="12158738"/>
                </a:lnTo>
                <a:close/>
              </a:path>
            </a:pathLst>
          </a:custGeom>
          <a:solidFill>
            <a:srgbClr val="255956"/>
          </a:solidFill>
          <a:ln>
            <a:noFill/>
          </a:ln>
        </p:spPr>
      </p:sp>
      <p:pic>
        <p:nvPicPr>
          <p:cNvPr id="111" name="Google Shape;111;p4"/>
          <p:cNvPicPr preferRelativeResize="0"/>
          <p:nvPr/>
        </p:nvPicPr>
        <p:blipFill rotWithShape="1">
          <a:blip r:embed="rId4">
            <a:alphaModFix/>
          </a:blip>
          <a:srcRect/>
          <a:stretch/>
        </p:blipFill>
        <p:spPr>
          <a:xfrm>
            <a:off x="16137549" y="8136549"/>
            <a:ext cx="2150451" cy="2150451"/>
          </a:xfrm>
          <a:prstGeom prst="rect">
            <a:avLst/>
          </a:prstGeom>
          <a:noFill/>
          <a:ln>
            <a:noFill/>
          </a:ln>
        </p:spPr>
      </p:pic>
      <p:sp>
        <p:nvSpPr>
          <p:cNvPr id="112" name="Google Shape;112;p4"/>
          <p:cNvSpPr/>
          <p:nvPr/>
        </p:nvSpPr>
        <p:spPr>
          <a:xfrm>
            <a:off x="500641" y="615117"/>
            <a:ext cx="15030951" cy="8596658"/>
          </a:xfrm>
          <a:custGeom>
            <a:avLst/>
            <a:gdLst/>
            <a:ahLst/>
            <a:cxnLst/>
            <a:rect l="l" t="t" r="r" b="b"/>
            <a:pathLst>
              <a:path w="5084544" h="2908005" extrusionOk="0">
                <a:moveTo>
                  <a:pt x="0" y="0"/>
                </a:moveTo>
                <a:lnTo>
                  <a:pt x="5084544" y="0"/>
                </a:lnTo>
                <a:lnTo>
                  <a:pt x="5084544" y="2908005"/>
                </a:lnTo>
                <a:lnTo>
                  <a:pt x="0" y="2908005"/>
                </a:lnTo>
                <a:close/>
              </a:path>
            </a:pathLst>
          </a:custGeom>
          <a:solidFill>
            <a:srgbClr val="FFFFFF"/>
          </a:solidFill>
          <a:ln>
            <a:noFill/>
          </a:ln>
        </p:spPr>
      </p:sp>
      <p:pic>
        <p:nvPicPr>
          <p:cNvPr id="113" name="Google Shape;113;p4"/>
          <p:cNvPicPr preferRelativeResize="0"/>
          <p:nvPr/>
        </p:nvPicPr>
        <p:blipFill rotWithShape="1">
          <a:blip r:embed="rId5">
            <a:alphaModFix/>
          </a:blip>
          <a:srcRect/>
          <a:stretch/>
        </p:blipFill>
        <p:spPr>
          <a:xfrm>
            <a:off x="255435" y="9062059"/>
            <a:ext cx="4825034" cy="1224941"/>
          </a:xfrm>
          <a:prstGeom prst="rect">
            <a:avLst/>
          </a:prstGeom>
          <a:noFill/>
          <a:ln>
            <a:noFill/>
          </a:ln>
        </p:spPr>
      </p:pic>
      <p:sp>
        <p:nvSpPr>
          <p:cNvPr id="114" name="Google Shape;114;p4"/>
          <p:cNvSpPr txBox="1"/>
          <p:nvPr/>
        </p:nvSpPr>
        <p:spPr>
          <a:xfrm>
            <a:off x="6451314" y="9413512"/>
            <a:ext cx="9508123" cy="464884"/>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None/>
            </a:pPr>
            <a:r>
              <a:rPr lang="en-US" sz="2697" b="1">
                <a:solidFill>
                  <a:srgbClr val="FFFFFF"/>
                </a:solidFill>
                <a:latin typeface="Open Sans ExtraBold"/>
                <a:ea typeface="Open Sans ExtraBold"/>
                <a:cs typeface="Open Sans ExtraBold"/>
                <a:sym typeface="Open Sans ExtraBold"/>
              </a:rPr>
              <a:t>LIVING BY FAITH: CHAPTER 5-WEAKNESS AND POWER </a:t>
            </a:r>
            <a:endParaRPr/>
          </a:p>
        </p:txBody>
      </p:sp>
      <p:sp>
        <p:nvSpPr>
          <p:cNvPr id="115" name="Google Shape;115;p4"/>
          <p:cNvSpPr txBox="1"/>
          <p:nvPr/>
        </p:nvSpPr>
        <p:spPr>
          <a:xfrm>
            <a:off x="762000" y="1075225"/>
            <a:ext cx="14456561" cy="9042219"/>
          </a:xfrm>
          <a:prstGeom prst="rect">
            <a:avLst/>
          </a:prstGeom>
          <a:noFill/>
          <a:ln>
            <a:noFill/>
          </a:ln>
        </p:spPr>
        <p:txBody>
          <a:bodyPr spcFirstLastPara="1" wrap="square" lIns="0" tIns="0" rIns="0" bIns="0" anchor="t" anchorCtr="0">
            <a:spAutoFit/>
          </a:bodyPr>
          <a:lstStyle/>
          <a:p>
            <a:pPr marL="0" marR="0" lvl="0" indent="0" algn="l" rtl="0">
              <a:lnSpc>
                <a:spcPct val="140004"/>
              </a:lnSpc>
              <a:spcBef>
                <a:spcPts val="0"/>
              </a:spcBef>
              <a:spcAft>
                <a:spcPts val="0"/>
              </a:spcAft>
              <a:buNone/>
            </a:pPr>
            <a:r>
              <a:rPr lang="en-US" sz="4197" dirty="0">
                <a:solidFill>
                  <a:srgbClr val="000000"/>
                </a:solidFill>
                <a:latin typeface="Montserrat"/>
                <a:ea typeface="Montserrat"/>
                <a:cs typeface="Montserrat"/>
                <a:sym typeface="Montserrat"/>
              </a:rPr>
              <a:t>	Peter at once responded to the word “Come,” and “walked on the water to go to Jesus.” Some might hastily suppose that it was the water that held Peter up; but a little reflection will show that it was not so. It is contrary to nature for water to hold a man up; and we read that when Peter “saw the wind boisterous, he was afraid; and beginning to sink, he cried, saying, Lord, save me.” Jesus caught him, saying, “O thou of little faith, wherefore didst thou doubt?”	</a:t>
            </a:r>
            <a:endParaRPr dirty="0"/>
          </a:p>
          <a:p>
            <a:pPr marL="0" marR="0" lvl="0" indent="0" algn="l" rtl="0">
              <a:lnSpc>
                <a:spcPct val="140004"/>
              </a:lnSpc>
              <a:spcBef>
                <a:spcPts val="0"/>
              </a:spcBef>
              <a:spcAft>
                <a:spcPts val="0"/>
              </a:spcAft>
              <a:buNone/>
            </a:pPr>
            <a:r>
              <a:rPr lang="en-US" sz="4197" dirty="0">
                <a:solidFill>
                  <a:srgbClr val="000000"/>
                </a:solidFill>
                <a:latin typeface="Montserrat"/>
                <a:ea typeface="Montserrat"/>
                <a:cs typeface="Montserrat"/>
                <a:sym typeface="Montserrat"/>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21" name="Google Shape;121;p5"/>
          <p:cNvSpPr/>
          <p:nvPr/>
        </p:nvSpPr>
        <p:spPr>
          <a:xfrm>
            <a:off x="16137549" y="-474059"/>
            <a:ext cx="2912764" cy="11907479"/>
          </a:xfrm>
          <a:custGeom>
            <a:avLst/>
            <a:gdLst/>
            <a:ahLst/>
            <a:cxnLst/>
            <a:rect l="l" t="t" r="r" b="b"/>
            <a:pathLst>
              <a:path w="2974226" h="12158738" extrusionOk="0">
                <a:moveTo>
                  <a:pt x="0" y="0"/>
                </a:moveTo>
                <a:lnTo>
                  <a:pt x="2974226" y="0"/>
                </a:lnTo>
                <a:lnTo>
                  <a:pt x="2974226" y="12158738"/>
                </a:lnTo>
                <a:lnTo>
                  <a:pt x="0" y="12158738"/>
                </a:lnTo>
                <a:close/>
              </a:path>
            </a:pathLst>
          </a:custGeom>
          <a:solidFill>
            <a:srgbClr val="255956"/>
          </a:solidFill>
          <a:ln>
            <a:noFill/>
          </a:ln>
        </p:spPr>
      </p:sp>
      <p:pic>
        <p:nvPicPr>
          <p:cNvPr id="122" name="Google Shape;122;p5"/>
          <p:cNvPicPr preferRelativeResize="0"/>
          <p:nvPr/>
        </p:nvPicPr>
        <p:blipFill rotWithShape="1">
          <a:blip r:embed="rId4">
            <a:alphaModFix/>
          </a:blip>
          <a:srcRect/>
          <a:stretch/>
        </p:blipFill>
        <p:spPr>
          <a:xfrm>
            <a:off x="16137549" y="8136549"/>
            <a:ext cx="2150451" cy="2150451"/>
          </a:xfrm>
          <a:prstGeom prst="rect">
            <a:avLst/>
          </a:prstGeom>
          <a:noFill/>
          <a:ln>
            <a:noFill/>
          </a:ln>
        </p:spPr>
      </p:pic>
      <p:sp>
        <p:nvSpPr>
          <p:cNvPr id="123" name="Google Shape;123;p5"/>
          <p:cNvSpPr/>
          <p:nvPr/>
        </p:nvSpPr>
        <p:spPr>
          <a:xfrm>
            <a:off x="500641" y="615117"/>
            <a:ext cx="15030951" cy="8596658"/>
          </a:xfrm>
          <a:custGeom>
            <a:avLst/>
            <a:gdLst/>
            <a:ahLst/>
            <a:cxnLst/>
            <a:rect l="l" t="t" r="r" b="b"/>
            <a:pathLst>
              <a:path w="5084544" h="2908005" extrusionOk="0">
                <a:moveTo>
                  <a:pt x="0" y="0"/>
                </a:moveTo>
                <a:lnTo>
                  <a:pt x="5084544" y="0"/>
                </a:lnTo>
                <a:lnTo>
                  <a:pt x="5084544" y="2908005"/>
                </a:lnTo>
                <a:lnTo>
                  <a:pt x="0" y="2908005"/>
                </a:lnTo>
                <a:close/>
              </a:path>
            </a:pathLst>
          </a:custGeom>
          <a:solidFill>
            <a:srgbClr val="FFFFFF"/>
          </a:solidFill>
          <a:ln>
            <a:noFill/>
          </a:ln>
        </p:spPr>
      </p:sp>
      <p:pic>
        <p:nvPicPr>
          <p:cNvPr id="124" name="Google Shape;124;p5"/>
          <p:cNvPicPr preferRelativeResize="0"/>
          <p:nvPr/>
        </p:nvPicPr>
        <p:blipFill rotWithShape="1">
          <a:blip r:embed="rId5">
            <a:alphaModFix/>
          </a:blip>
          <a:srcRect/>
          <a:stretch/>
        </p:blipFill>
        <p:spPr>
          <a:xfrm>
            <a:off x="255435" y="9062059"/>
            <a:ext cx="4825034" cy="1224941"/>
          </a:xfrm>
          <a:prstGeom prst="rect">
            <a:avLst/>
          </a:prstGeom>
          <a:noFill/>
          <a:ln>
            <a:noFill/>
          </a:ln>
        </p:spPr>
      </p:pic>
      <p:sp>
        <p:nvSpPr>
          <p:cNvPr id="125" name="Google Shape;125;p5"/>
          <p:cNvSpPr txBox="1"/>
          <p:nvPr/>
        </p:nvSpPr>
        <p:spPr>
          <a:xfrm>
            <a:off x="6451314" y="9413512"/>
            <a:ext cx="9508123" cy="464884"/>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None/>
            </a:pPr>
            <a:r>
              <a:rPr lang="en-US" sz="2697" b="1">
                <a:solidFill>
                  <a:srgbClr val="FFFFFF"/>
                </a:solidFill>
                <a:latin typeface="Open Sans ExtraBold"/>
                <a:ea typeface="Open Sans ExtraBold"/>
                <a:cs typeface="Open Sans ExtraBold"/>
                <a:sym typeface="Open Sans ExtraBold"/>
              </a:rPr>
              <a:t>LIVING BY FAITH: CHAPTER 5-WEAKNESS AND POWER </a:t>
            </a:r>
            <a:endParaRPr/>
          </a:p>
        </p:txBody>
      </p:sp>
      <p:sp>
        <p:nvSpPr>
          <p:cNvPr id="126" name="Google Shape;126;p5"/>
          <p:cNvSpPr txBox="1"/>
          <p:nvPr/>
        </p:nvSpPr>
        <p:spPr>
          <a:xfrm>
            <a:off x="500641" y="615118"/>
            <a:ext cx="14874595" cy="8137997"/>
          </a:xfrm>
          <a:prstGeom prst="rect">
            <a:avLst/>
          </a:prstGeom>
          <a:noFill/>
          <a:ln>
            <a:noFill/>
          </a:ln>
        </p:spPr>
        <p:txBody>
          <a:bodyPr spcFirstLastPara="1" wrap="square" lIns="0" tIns="0" rIns="0" bIns="0" anchor="t" anchorCtr="0">
            <a:spAutoFit/>
          </a:bodyPr>
          <a:lstStyle/>
          <a:p>
            <a:pPr marL="0" marR="0" lvl="0" indent="0" algn="l" rtl="0">
              <a:lnSpc>
                <a:spcPct val="140004"/>
              </a:lnSpc>
              <a:spcBef>
                <a:spcPts val="0"/>
              </a:spcBef>
              <a:spcAft>
                <a:spcPts val="0"/>
              </a:spcAft>
              <a:buNone/>
            </a:pPr>
            <a:r>
              <a:rPr lang="en-US" sz="4197" dirty="0">
                <a:solidFill>
                  <a:srgbClr val="000000"/>
                </a:solidFill>
                <a:latin typeface="Montserrat"/>
                <a:ea typeface="Montserrat"/>
                <a:cs typeface="Montserrat"/>
                <a:sym typeface="Montserrat"/>
              </a:rPr>
              <a:t>	If it had been the water that was supporting him, he would not have begun to sink; for the water was just the same where he sunk as it was where he walked.  So when we remember the words of Jesus, “Wherefore didst thou doubt?” We know that when Peter walked on the water, it was the word of Jesus that supported him. It was the word “Come” that brought him, and it</a:t>
            </a:r>
          </a:p>
          <a:p>
            <a:pPr marL="0" marR="0" lvl="0" indent="0" algn="l" rtl="0">
              <a:lnSpc>
                <a:spcPct val="140004"/>
              </a:lnSpc>
              <a:spcBef>
                <a:spcPts val="0"/>
              </a:spcBef>
              <a:spcAft>
                <a:spcPts val="0"/>
              </a:spcAft>
              <a:buNone/>
            </a:pPr>
            <a:r>
              <a:rPr lang="en-US" sz="4197" dirty="0">
                <a:solidFill>
                  <a:srgbClr val="000000"/>
                </a:solidFill>
                <a:latin typeface="Montserrat"/>
                <a:ea typeface="Montserrat"/>
                <a:cs typeface="Montserrat"/>
                <a:sym typeface="Montserrat"/>
              </a:rPr>
              <a:t>was only when he distrusted that word that he began to go down.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32" name="Google Shape;132;p6"/>
          <p:cNvSpPr/>
          <p:nvPr/>
        </p:nvSpPr>
        <p:spPr>
          <a:xfrm>
            <a:off x="16137549" y="-474059"/>
            <a:ext cx="2912764" cy="11907479"/>
          </a:xfrm>
          <a:custGeom>
            <a:avLst/>
            <a:gdLst/>
            <a:ahLst/>
            <a:cxnLst/>
            <a:rect l="l" t="t" r="r" b="b"/>
            <a:pathLst>
              <a:path w="2974226" h="12158738" extrusionOk="0">
                <a:moveTo>
                  <a:pt x="0" y="0"/>
                </a:moveTo>
                <a:lnTo>
                  <a:pt x="2974226" y="0"/>
                </a:lnTo>
                <a:lnTo>
                  <a:pt x="2974226" y="12158738"/>
                </a:lnTo>
                <a:lnTo>
                  <a:pt x="0" y="12158738"/>
                </a:lnTo>
                <a:close/>
              </a:path>
            </a:pathLst>
          </a:custGeom>
          <a:solidFill>
            <a:srgbClr val="255956"/>
          </a:solidFill>
          <a:ln>
            <a:noFill/>
          </a:ln>
        </p:spPr>
      </p:sp>
      <p:pic>
        <p:nvPicPr>
          <p:cNvPr id="133" name="Google Shape;133;p6"/>
          <p:cNvPicPr preferRelativeResize="0"/>
          <p:nvPr/>
        </p:nvPicPr>
        <p:blipFill rotWithShape="1">
          <a:blip r:embed="rId4">
            <a:alphaModFix/>
          </a:blip>
          <a:srcRect/>
          <a:stretch/>
        </p:blipFill>
        <p:spPr>
          <a:xfrm>
            <a:off x="16137549" y="8136549"/>
            <a:ext cx="2150451" cy="2150451"/>
          </a:xfrm>
          <a:prstGeom prst="rect">
            <a:avLst/>
          </a:prstGeom>
          <a:noFill/>
          <a:ln>
            <a:noFill/>
          </a:ln>
        </p:spPr>
      </p:pic>
      <p:sp>
        <p:nvSpPr>
          <p:cNvPr id="134" name="Google Shape;134;p6"/>
          <p:cNvSpPr/>
          <p:nvPr/>
        </p:nvSpPr>
        <p:spPr>
          <a:xfrm>
            <a:off x="500641" y="615117"/>
            <a:ext cx="15030951" cy="8596658"/>
          </a:xfrm>
          <a:custGeom>
            <a:avLst/>
            <a:gdLst/>
            <a:ahLst/>
            <a:cxnLst/>
            <a:rect l="l" t="t" r="r" b="b"/>
            <a:pathLst>
              <a:path w="5084544" h="2908005" extrusionOk="0">
                <a:moveTo>
                  <a:pt x="0" y="0"/>
                </a:moveTo>
                <a:lnTo>
                  <a:pt x="5084544" y="0"/>
                </a:lnTo>
                <a:lnTo>
                  <a:pt x="5084544" y="2908005"/>
                </a:lnTo>
                <a:lnTo>
                  <a:pt x="0" y="2908005"/>
                </a:lnTo>
                <a:close/>
              </a:path>
            </a:pathLst>
          </a:custGeom>
          <a:solidFill>
            <a:srgbClr val="FFFFFF"/>
          </a:solidFill>
          <a:ln>
            <a:noFill/>
          </a:ln>
        </p:spPr>
      </p:sp>
      <p:pic>
        <p:nvPicPr>
          <p:cNvPr id="135" name="Google Shape;135;p6"/>
          <p:cNvPicPr preferRelativeResize="0"/>
          <p:nvPr/>
        </p:nvPicPr>
        <p:blipFill rotWithShape="1">
          <a:blip r:embed="rId5">
            <a:alphaModFix/>
          </a:blip>
          <a:srcRect/>
          <a:stretch/>
        </p:blipFill>
        <p:spPr>
          <a:xfrm>
            <a:off x="255435" y="9062059"/>
            <a:ext cx="4825034" cy="1224941"/>
          </a:xfrm>
          <a:prstGeom prst="rect">
            <a:avLst/>
          </a:prstGeom>
          <a:noFill/>
          <a:ln>
            <a:noFill/>
          </a:ln>
        </p:spPr>
      </p:pic>
      <p:sp>
        <p:nvSpPr>
          <p:cNvPr id="136" name="Google Shape;136;p6"/>
          <p:cNvSpPr txBox="1"/>
          <p:nvPr/>
        </p:nvSpPr>
        <p:spPr>
          <a:xfrm>
            <a:off x="6451314" y="9413512"/>
            <a:ext cx="9508123" cy="464884"/>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None/>
            </a:pPr>
            <a:r>
              <a:rPr lang="en-US" sz="2697" b="1">
                <a:solidFill>
                  <a:srgbClr val="FFFFFF"/>
                </a:solidFill>
                <a:latin typeface="Open Sans ExtraBold"/>
                <a:ea typeface="Open Sans ExtraBold"/>
                <a:cs typeface="Open Sans ExtraBold"/>
                <a:sym typeface="Open Sans ExtraBold"/>
              </a:rPr>
              <a:t>LIVING BY FAITH: CHAPTER 5-WEAKNESS AND POWER </a:t>
            </a:r>
            <a:endParaRPr/>
          </a:p>
        </p:txBody>
      </p:sp>
      <p:sp>
        <p:nvSpPr>
          <p:cNvPr id="137" name="Google Shape;137;p6"/>
          <p:cNvSpPr txBox="1"/>
          <p:nvPr/>
        </p:nvSpPr>
        <p:spPr>
          <a:xfrm>
            <a:off x="813672" y="2520456"/>
            <a:ext cx="14404889" cy="700448"/>
          </a:xfrm>
          <a:prstGeom prst="rect">
            <a:avLst/>
          </a:prstGeom>
          <a:noFill/>
          <a:ln>
            <a:noFill/>
          </a:ln>
        </p:spPr>
        <p:txBody>
          <a:bodyPr spcFirstLastPara="1" wrap="square" lIns="0" tIns="0" rIns="0" bIns="0" anchor="t" anchorCtr="0">
            <a:spAutoFit/>
          </a:bodyPr>
          <a:lstStyle/>
          <a:p>
            <a:pPr marL="0" marR="0" lvl="0" indent="0" algn="l" rtl="0">
              <a:lnSpc>
                <a:spcPct val="140004"/>
              </a:lnSpc>
              <a:spcBef>
                <a:spcPts val="0"/>
              </a:spcBef>
              <a:spcAft>
                <a:spcPts val="0"/>
              </a:spcAft>
              <a:buNone/>
            </a:pPr>
            <a:endParaRPr sz="4197">
              <a:solidFill>
                <a:srgbClr val="000000"/>
              </a:solidFill>
              <a:latin typeface="Montserrat"/>
              <a:ea typeface="Montserrat"/>
              <a:cs typeface="Montserrat"/>
              <a:sym typeface="Montserrat"/>
            </a:endParaRPr>
          </a:p>
        </p:txBody>
      </p:sp>
      <p:sp>
        <p:nvSpPr>
          <p:cNvPr id="138" name="Google Shape;138;p6"/>
          <p:cNvSpPr txBox="1"/>
          <p:nvPr/>
        </p:nvSpPr>
        <p:spPr>
          <a:xfrm>
            <a:off x="1210962" y="1408670"/>
            <a:ext cx="13079626"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3600" dirty="0">
              <a:solidFill>
                <a:schemeClr val="dk1"/>
              </a:solidFill>
              <a:latin typeface="Montserrat"/>
              <a:ea typeface="Montserrat"/>
              <a:cs typeface="Montserrat"/>
              <a:sym typeface="Montserrat"/>
            </a:endParaRPr>
          </a:p>
          <a:p>
            <a:pPr marL="0" marR="0" lvl="0" indent="0" algn="l" rtl="0">
              <a:spcBef>
                <a:spcPts val="0"/>
              </a:spcBef>
              <a:spcAft>
                <a:spcPts val="0"/>
              </a:spcAft>
              <a:buNone/>
            </a:pPr>
            <a:endParaRPr lang="en-US" sz="3600" dirty="0">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3600" dirty="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3600" dirty="0">
                <a:solidFill>
                  <a:schemeClr val="dk1"/>
                </a:solidFill>
                <a:latin typeface="Montserrat"/>
                <a:ea typeface="Montserrat"/>
                <a:cs typeface="Montserrat"/>
                <a:sym typeface="Montserrat"/>
              </a:rPr>
              <a:t>	The same word that held Peter on top of the water, can hold a man up in the air. Elijah and Elisha were at one time walking along together when Elijah began to rise in the air. Why was it?</a:t>
            </a:r>
          </a:p>
          <a:p>
            <a:pPr marL="0" marR="0" lvl="0" indent="0" algn="l" rtl="0">
              <a:spcBef>
                <a:spcPts val="0"/>
              </a:spcBef>
              <a:spcAft>
                <a:spcPts val="0"/>
              </a:spcAft>
              <a:buNone/>
            </a:pPr>
            <a:r>
              <a:rPr lang="en-US" sz="3600" dirty="0">
                <a:solidFill>
                  <a:schemeClr val="dk1"/>
                </a:solidFill>
                <a:latin typeface="Montserrat"/>
                <a:ea typeface="Montserrat"/>
                <a:cs typeface="Montserrat"/>
                <a:sym typeface="Montserrat"/>
              </a:rPr>
              <a:t>Because the Lord had said to Elijah, “Come;” and since the prophet had always obeyed the word of the Lord, he obeyed that word also.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44" name="Google Shape;144;p7"/>
          <p:cNvSpPr/>
          <p:nvPr/>
        </p:nvSpPr>
        <p:spPr>
          <a:xfrm>
            <a:off x="16137549" y="-474059"/>
            <a:ext cx="2912764" cy="11907479"/>
          </a:xfrm>
          <a:custGeom>
            <a:avLst/>
            <a:gdLst/>
            <a:ahLst/>
            <a:cxnLst/>
            <a:rect l="l" t="t" r="r" b="b"/>
            <a:pathLst>
              <a:path w="2974226" h="12158738" extrusionOk="0">
                <a:moveTo>
                  <a:pt x="0" y="0"/>
                </a:moveTo>
                <a:lnTo>
                  <a:pt x="2974226" y="0"/>
                </a:lnTo>
                <a:lnTo>
                  <a:pt x="2974226" y="12158738"/>
                </a:lnTo>
                <a:lnTo>
                  <a:pt x="0" y="12158738"/>
                </a:lnTo>
                <a:close/>
              </a:path>
            </a:pathLst>
          </a:custGeom>
          <a:solidFill>
            <a:srgbClr val="255956"/>
          </a:solidFill>
          <a:ln>
            <a:noFill/>
          </a:ln>
        </p:spPr>
      </p:sp>
      <p:pic>
        <p:nvPicPr>
          <p:cNvPr id="145" name="Google Shape;145;p7"/>
          <p:cNvPicPr preferRelativeResize="0"/>
          <p:nvPr/>
        </p:nvPicPr>
        <p:blipFill rotWithShape="1">
          <a:blip r:embed="rId4">
            <a:alphaModFix/>
          </a:blip>
          <a:srcRect/>
          <a:stretch/>
        </p:blipFill>
        <p:spPr>
          <a:xfrm>
            <a:off x="16137549" y="8136549"/>
            <a:ext cx="2150451" cy="2150451"/>
          </a:xfrm>
          <a:prstGeom prst="rect">
            <a:avLst/>
          </a:prstGeom>
          <a:noFill/>
          <a:ln>
            <a:noFill/>
          </a:ln>
        </p:spPr>
      </p:pic>
      <p:sp>
        <p:nvSpPr>
          <p:cNvPr id="146" name="Google Shape;146;p7"/>
          <p:cNvSpPr/>
          <p:nvPr/>
        </p:nvSpPr>
        <p:spPr>
          <a:xfrm>
            <a:off x="500641" y="615117"/>
            <a:ext cx="15030951" cy="8596658"/>
          </a:xfrm>
          <a:custGeom>
            <a:avLst/>
            <a:gdLst/>
            <a:ahLst/>
            <a:cxnLst/>
            <a:rect l="l" t="t" r="r" b="b"/>
            <a:pathLst>
              <a:path w="5084544" h="2908005" extrusionOk="0">
                <a:moveTo>
                  <a:pt x="0" y="0"/>
                </a:moveTo>
                <a:lnTo>
                  <a:pt x="5084544" y="0"/>
                </a:lnTo>
                <a:lnTo>
                  <a:pt x="5084544" y="2908005"/>
                </a:lnTo>
                <a:lnTo>
                  <a:pt x="0" y="2908005"/>
                </a:lnTo>
                <a:close/>
              </a:path>
            </a:pathLst>
          </a:custGeom>
          <a:solidFill>
            <a:srgbClr val="FFFFFF"/>
          </a:solidFill>
          <a:ln>
            <a:noFill/>
          </a:ln>
        </p:spPr>
      </p:sp>
      <p:pic>
        <p:nvPicPr>
          <p:cNvPr id="147" name="Google Shape;147;p7"/>
          <p:cNvPicPr preferRelativeResize="0"/>
          <p:nvPr/>
        </p:nvPicPr>
        <p:blipFill rotWithShape="1">
          <a:blip r:embed="rId5">
            <a:alphaModFix/>
          </a:blip>
          <a:srcRect/>
          <a:stretch/>
        </p:blipFill>
        <p:spPr>
          <a:xfrm>
            <a:off x="255435" y="9062059"/>
            <a:ext cx="4825034" cy="1224941"/>
          </a:xfrm>
          <a:prstGeom prst="rect">
            <a:avLst/>
          </a:prstGeom>
          <a:noFill/>
          <a:ln>
            <a:noFill/>
          </a:ln>
        </p:spPr>
      </p:pic>
      <p:sp>
        <p:nvSpPr>
          <p:cNvPr id="148" name="Google Shape;148;p7"/>
          <p:cNvSpPr txBox="1"/>
          <p:nvPr/>
        </p:nvSpPr>
        <p:spPr>
          <a:xfrm>
            <a:off x="6451314" y="9413512"/>
            <a:ext cx="9508123" cy="464884"/>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None/>
            </a:pPr>
            <a:r>
              <a:rPr lang="en-US" sz="2697" b="1">
                <a:solidFill>
                  <a:srgbClr val="FFFFFF"/>
                </a:solidFill>
                <a:latin typeface="Open Sans ExtraBold"/>
                <a:ea typeface="Open Sans ExtraBold"/>
                <a:cs typeface="Open Sans ExtraBold"/>
                <a:sym typeface="Open Sans ExtraBold"/>
              </a:rPr>
              <a:t>LIVING BY FAITH: CHAPTER 5-WEAKNESS AND POWER </a:t>
            </a:r>
            <a:endParaRPr/>
          </a:p>
        </p:txBody>
      </p:sp>
      <p:sp>
        <p:nvSpPr>
          <p:cNvPr id="149" name="Google Shape;149;p7"/>
          <p:cNvSpPr txBox="1"/>
          <p:nvPr/>
        </p:nvSpPr>
        <p:spPr>
          <a:xfrm>
            <a:off x="914400" y="1257300"/>
            <a:ext cx="14304161" cy="6980372"/>
          </a:xfrm>
          <a:prstGeom prst="rect">
            <a:avLst/>
          </a:prstGeom>
          <a:noFill/>
          <a:ln>
            <a:noFill/>
          </a:ln>
        </p:spPr>
        <p:txBody>
          <a:bodyPr spcFirstLastPara="1" wrap="square" lIns="0" tIns="0" rIns="0" bIns="0" anchor="t" anchorCtr="0">
            <a:spAutoFit/>
          </a:bodyPr>
          <a:lstStyle/>
          <a:p>
            <a:pPr marL="0" marR="0" lvl="0" indent="0" algn="l" rtl="0">
              <a:lnSpc>
                <a:spcPct val="140004"/>
              </a:lnSpc>
              <a:spcBef>
                <a:spcPts val="0"/>
              </a:spcBef>
              <a:spcAft>
                <a:spcPts val="0"/>
              </a:spcAft>
              <a:buNone/>
            </a:pPr>
            <a:r>
              <a:rPr lang="en-US" sz="3600" dirty="0">
                <a:latin typeface="Montserrat" panose="00000500000000000000" pitchFamily="2" charset="0"/>
              </a:rPr>
              <a:t>We read that “by faith Enoch was translated.” Heb. 11:5. But</a:t>
            </a:r>
          </a:p>
          <a:p>
            <a:pPr marL="0" marR="0" lvl="0" indent="0" algn="l" rtl="0">
              <a:lnSpc>
                <a:spcPct val="140004"/>
              </a:lnSpc>
              <a:spcBef>
                <a:spcPts val="0"/>
              </a:spcBef>
              <a:spcAft>
                <a:spcPts val="0"/>
              </a:spcAft>
              <a:buNone/>
            </a:pPr>
            <a:r>
              <a:rPr lang="en-US" sz="3600" dirty="0">
                <a:latin typeface="Montserrat" panose="00000500000000000000" pitchFamily="2" charset="0"/>
              </a:rPr>
              <a:t>“faith cometh by hearing, and hearing by the word of God.”</a:t>
            </a:r>
          </a:p>
          <a:p>
            <a:pPr marL="0" marR="0" lvl="0" indent="0" algn="l" rtl="0">
              <a:lnSpc>
                <a:spcPct val="140004"/>
              </a:lnSpc>
              <a:spcBef>
                <a:spcPts val="0"/>
              </a:spcBef>
              <a:spcAft>
                <a:spcPts val="0"/>
              </a:spcAft>
              <a:buNone/>
            </a:pPr>
            <a:r>
              <a:rPr lang="en-US" sz="3600" dirty="0">
                <a:latin typeface="Montserrat" panose="00000500000000000000" pitchFamily="2" charset="0"/>
              </a:rPr>
              <a:t>Rom. 10:17. So it was the word of the Lord that took Enoch as</a:t>
            </a:r>
          </a:p>
          <a:p>
            <a:pPr marL="0" marR="0" lvl="0" indent="0" algn="l" rtl="0">
              <a:lnSpc>
                <a:spcPct val="140004"/>
              </a:lnSpc>
              <a:spcBef>
                <a:spcPts val="0"/>
              </a:spcBef>
              <a:spcAft>
                <a:spcPts val="0"/>
              </a:spcAft>
              <a:buNone/>
            </a:pPr>
            <a:r>
              <a:rPr lang="en-US" sz="3600" dirty="0">
                <a:latin typeface="Montserrat" panose="00000500000000000000" pitchFamily="2" charset="0"/>
              </a:rPr>
              <a:t>well as Elijah through the air to meet the Lord. But they were</a:t>
            </a:r>
          </a:p>
          <a:p>
            <a:pPr marL="0" marR="0" lvl="0" indent="0" algn="l" rtl="0">
              <a:lnSpc>
                <a:spcPct val="140004"/>
              </a:lnSpc>
              <a:spcBef>
                <a:spcPts val="0"/>
              </a:spcBef>
              <a:spcAft>
                <a:spcPts val="0"/>
              </a:spcAft>
              <a:buNone/>
            </a:pPr>
            <a:r>
              <a:rPr lang="en-US" sz="3600" dirty="0">
                <a:latin typeface="Montserrat" panose="00000500000000000000" pitchFamily="2" charset="0"/>
              </a:rPr>
              <a:t>only forerunners of those who, being alive when the Lord</a:t>
            </a:r>
          </a:p>
          <a:p>
            <a:pPr marL="0" marR="0" lvl="0" indent="0" algn="l" rtl="0">
              <a:lnSpc>
                <a:spcPct val="140004"/>
              </a:lnSpc>
              <a:spcBef>
                <a:spcPts val="0"/>
              </a:spcBef>
              <a:spcAft>
                <a:spcPts val="0"/>
              </a:spcAft>
              <a:buNone/>
            </a:pPr>
            <a:r>
              <a:rPr lang="en-US" sz="3600" dirty="0">
                <a:latin typeface="Montserrat" panose="00000500000000000000" pitchFamily="2" charset="0"/>
              </a:rPr>
              <a:t>descends from heaven with a shout, with the voice of the</a:t>
            </a:r>
          </a:p>
          <a:p>
            <a:pPr marL="0" marR="0" lvl="0" indent="0" algn="l" rtl="0">
              <a:lnSpc>
                <a:spcPct val="140004"/>
              </a:lnSpc>
              <a:spcBef>
                <a:spcPts val="0"/>
              </a:spcBef>
              <a:spcAft>
                <a:spcPts val="0"/>
              </a:spcAft>
              <a:buNone/>
            </a:pPr>
            <a:r>
              <a:rPr lang="en-US" sz="3600" dirty="0">
                <a:latin typeface="Montserrat" panose="00000500000000000000" pitchFamily="2" charset="0"/>
              </a:rPr>
              <a:t>archangel, and with the trump of God, and the dead in Christ</a:t>
            </a:r>
          </a:p>
          <a:p>
            <a:pPr marL="0" marR="0" lvl="0" indent="0" algn="l" rtl="0">
              <a:lnSpc>
                <a:spcPct val="140004"/>
              </a:lnSpc>
              <a:spcBef>
                <a:spcPts val="0"/>
              </a:spcBef>
              <a:spcAft>
                <a:spcPts val="0"/>
              </a:spcAft>
              <a:buNone/>
            </a:pPr>
            <a:r>
              <a:rPr lang="en-US" sz="3600" dirty="0">
                <a:latin typeface="Montserrat" panose="00000500000000000000" pitchFamily="2" charset="0"/>
              </a:rPr>
              <a:t>shall rise, shall be “caught up together with them in the clouds, to meet the Lord in the air.” 1 Thess. 4:16, 17. </a:t>
            </a:r>
            <a:endParaRPr sz="3600" dirty="0">
              <a:latin typeface="Montserrat" panose="000005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44" name="Google Shape;144;p7"/>
          <p:cNvSpPr/>
          <p:nvPr/>
        </p:nvSpPr>
        <p:spPr>
          <a:xfrm>
            <a:off x="16137549" y="-474059"/>
            <a:ext cx="2912764" cy="11907479"/>
          </a:xfrm>
          <a:custGeom>
            <a:avLst/>
            <a:gdLst/>
            <a:ahLst/>
            <a:cxnLst/>
            <a:rect l="l" t="t" r="r" b="b"/>
            <a:pathLst>
              <a:path w="2974226" h="12158738" extrusionOk="0">
                <a:moveTo>
                  <a:pt x="0" y="0"/>
                </a:moveTo>
                <a:lnTo>
                  <a:pt x="2974226" y="0"/>
                </a:lnTo>
                <a:lnTo>
                  <a:pt x="2974226" y="12158738"/>
                </a:lnTo>
                <a:lnTo>
                  <a:pt x="0" y="12158738"/>
                </a:lnTo>
                <a:close/>
              </a:path>
            </a:pathLst>
          </a:custGeom>
          <a:solidFill>
            <a:srgbClr val="255956"/>
          </a:solidFill>
          <a:ln>
            <a:noFill/>
          </a:ln>
        </p:spPr>
      </p:sp>
      <p:pic>
        <p:nvPicPr>
          <p:cNvPr id="145" name="Google Shape;145;p7"/>
          <p:cNvPicPr preferRelativeResize="0"/>
          <p:nvPr/>
        </p:nvPicPr>
        <p:blipFill rotWithShape="1">
          <a:blip r:embed="rId4">
            <a:alphaModFix/>
          </a:blip>
          <a:srcRect/>
          <a:stretch/>
        </p:blipFill>
        <p:spPr>
          <a:xfrm>
            <a:off x="16137549" y="8136549"/>
            <a:ext cx="2150451" cy="2150451"/>
          </a:xfrm>
          <a:prstGeom prst="rect">
            <a:avLst/>
          </a:prstGeom>
          <a:noFill/>
          <a:ln>
            <a:noFill/>
          </a:ln>
        </p:spPr>
      </p:pic>
      <p:sp>
        <p:nvSpPr>
          <p:cNvPr id="146" name="Google Shape;146;p7"/>
          <p:cNvSpPr/>
          <p:nvPr/>
        </p:nvSpPr>
        <p:spPr>
          <a:xfrm>
            <a:off x="500641" y="615117"/>
            <a:ext cx="15030951" cy="8596658"/>
          </a:xfrm>
          <a:custGeom>
            <a:avLst/>
            <a:gdLst/>
            <a:ahLst/>
            <a:cxnLst/>
            <a:rect l="l" t="t" r="r" b="b"/>
            <a:pathLst>
              <a:path w="5084544" h="2908005" extrusionOk="0">
                <a:moveTo>
                  <a:pt x="0" y="0"/>
                </a:moveTo>
                <a:lnTo>
                  <a:pt x="5084544" y="0"/>
                </a:lnTo>
                <a:lnTo>
                  <a:pt x="5084544" y="2908005"/>
                </a:lnTo>
                <a:lnTo>
                  <a:pt x="0" y="2908005"/>
                </a:lnTo>
                <a:close/>
              </a:path>
            </a:pathLst>
          </a:custGeom>
          <a:solidFill>
            <a:srgbClr val="FFFFFF"/>
          </a:solidFill>
          <a:ln>
            <a:noFill/>
          </a:ln>
        </p:spPr>
      </p:sp>
      <p:pic>
        <p:nvPicPr>
          <p:cNvPr id="147" name="Google Shape;147;p7"/>
          <p:cNvPicPr preferRelativeResize="0"/>
          <p:nvPr/>
        </p:nvPicPr>
        <p:blipFill rotWithShape="1">
          <a:blip r:embed="rId5">
            <a:alphaModFix/>
          </a:blip>
          <a:srcRect/>
          <a:stretch/>
        </p:blipFill>
        <p:spPr>
          <a:xfrm>
            <a:off x="255435" y="9062059"/>
            <a:ext cx="4825034" cy="1224941"/>
          </a:xfrm>
          <a:prstGeom prst="rect">
            <a:avLst/>
          </a:prstGeom>
          <a:noFill/>
          <a:ln>
            <a:noFill/>
          </a:ln>
        </p:spPr>
      </p:pic>
      <p:sp>
        <p:nvSpPr>
          <p:cNvPr id="148" name="Google Shape;148;p7"/>
          <p:cNvSpPr txBox="1"/>
          <p:nvPr/>
        </p:nvSpPr>
        <p:spPr>
          <a:xfrm>
            <a:off x="6451314" y="9413512"/>
            <a:ext cx="9508123" cy="464884"/>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None/>
            </a:pPr>
            <a:r>
              <a:rPr lang="en-US" sz="2697" b="1">
                <a:solidFill>
                  <a:srgbClr val="FFFFFF"/>
                </a:solidFill>
                <a:latin typeface="Open Sans ExtraBold"/>
                <a:ea typeface="Open Sans ExtraBold"/>
                <a:cs typeface="Open Sans ExtraBold"/>
                <a:sym typeface="Open Sans ExtraBold"/>
              </a:rPr>
              <a:t>LIVING BY FAITH: CHAPTER 5-WEAKNESS AND POWER </a:t>
            </a:r>
            <a:endParaRPr/>
          </a:p>
        </p:txBody>
      </p:sp>
      <p:sp>
        <p:nvSpPr>
          <p:cNvPr id="149" name="Google Shape;149;p7"/>
          <p:cNvSpPr txBox="1"/>
          <p:nvPr/>
        </p:nvSpPr>
        <p:spPr>
          <a:xfrm>
            <a:off x="1062681" y="1507524"/>
            <a:ext cx="14155880" cy="6204776"/>
          </a:xfrm>
          <a:prstGeom prst="rect">
            <a:avLst/>
          </a:prstGeom>
          <a:noFill/>
          <a:ln>
            <a:noFill/>
          </a:ln>
        </p:spPr>
        <p:txBody>
          <a:bodyPr spcFirstLastPara="1" wrap="square" lIns="0" tIns="0" rIns="0" bIns="0" anchor="t" anchorCtr="0">
            <a:spAutoFit/>
          </a:bodyPr>
          <a:lstStyle/>
          <a:p>
            <a:pPr marL="0" marR="0" lvl="0" indent="0" algn="l" rtl="0">
              <a:lnSpc>
                <a:spcPct val="140004"/>
              </a:lnSpc>
              <a:spcBef>
                <a:spcPts val="0"/>
              </a:spcBef>
              <a:spcAft>
                <a:spcPts val="0"/>
              </a:spcAft>
              <a:buNone/>
            </a:pPr>
            <a:endParaRPr lang="en-US" sz="3600" dirty="0">
              <a:latin typeface="Montserrat" panose="00000500000000000000" pitchFamily="2" charset="0"/>
            </a:endParaRPr>
          </a:p>
          <a:p>
            <a:pPr marL="0" marR="0" lvl="0" indent="0" algn="l" rtl="0">
              <a:lnSpc>
                <a:spcPct val="140004"/>
              </a:lnSpc>
              <a:spcBef>
                <a:spcPts val="0"/>
              </a:spcBef>
              <a:spcAft>
                <a:spcPts val="0"/>
              </a:spcAft>
              <a:buNone/>
            </a:pPr>
            <a:r>
              <a:rPr lang="en-US" sz="3600" dirty="0">
                <a:latin typeface="Montserrat" panose="00000500000000000000" pitchFamily="2" charset="0"/>
              </a:rPr>
              <a:t>What is it that will support those favored ones, and hold them</a:t>
            </a:r>
          </a:p>
          <a:p>
            <a:pPr marL="0" marR="0" lvl="0" indent="0" algn="l" rtl="0">
              <a:lnSpc>
                <a:spcPct val="140004"/>
              </a:lnSpc>
              <a:spcBef>
                <a:spcPts val="0"/>
              </a:spcBef>
              <a:spcAft>
                <a:spcPts val="0"/>
              </a:spcAft>
              <a:buNone/>
            </a:pPr>
            <a:r>
              <a:rPr lang="en-US" sz="3600" dirty="0">
                <a:latin typeface="Montserrat" panose="00000500000000000000" pitchFamily="2" charset="0"/>
              </a:rPr>
              <a:t>up in the air? The same word that upheld Peter on the water. The Lord will say, “Come, ye blessed of My Father.” Matt. 25:34.</a:t>
            </a:r>
          </a:p>
          <a:p>
            <a:pPr marL="0" marR="0" lvl="0" indent="0" algn="l" rtl="0">
              <a:lnSpc>
                <a:spcPct val="140004"/>
              </a:lnSpc>
              <a:spcBef>
                <a:spcPts val="0"/>
              </a:spcBef>
              <a:spcAft>
                <a:spcPts val="0"/>
              </a:spcAft>
              <a:buNone/>
            </a:pPr>
            <a:r>
              <a:rPr lang="en-US" sz="3600" dirty="0">
                <a:latin typeface="Montserrat" panose="00000500000000000000" pitchFamily="2" charset="0"/>
              </a:rPr>
              <a:t>Those who have been accustomed to obeying the word of the Lord, will respond at once, and will be taken; while those who have not obeyed every word of the Lord, will not obey that one, and will be left. </a:t>
            </a:r>
          </a:p>
        </p:txBody>
      </p:sp>
    </p:spTree>
    <p:extLst>
      <p:ext uri="{BB962C8B-B14F-4D97-AF65-F5344CB8AC3E}">
        <p14:creationId xmlns:p14="http://schemas.microsoft.com/office/powerpoint/2010/main" val="363306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44" name="Google Shape;144;p7"/>
          <p:cNvSpPr/>
          <p:nvPr/>
        </p:nvSpPr>
        <p:spPr>
          <a:xfrm>
            <a:off x="16137549" y="-474059"/>
            <a:ext cx="2912764" cy="11907479"/>
          </a:xfrm>
          <a:custGeom>
            <a:avLst/>
            <a:gdLst/>
            <a:ahLst/>
            <a:cxnLst/>
            <a:rect l="l" t="t" r="r" b="b"/>
            <a:pathLst>
              <a:path w="2974226" h="12158738" extrusionOk="0">
                <a:moveTo>
                  <a:pt x="0" y="0"/>
                </a:moveTo>
                <a:lnTo>
                  <a:pt x="2974226" y="0"/>
                </a:lnTo>
                <a:lnTo>
                  <a:pt x="2974226" y="12158738"/>
                </a:lnTo>
                <a:lnTo>
                  <a:pt x="0" y="12158738"/>
                </a:lnTo>
                <a:close/>
              </a:path>
            </a:pathLst>
          </a:custGeom>
          <a:solidFill>
            <a:srgbClr val="255956"/>
          </a:solidFill>
          <a:ln>
            <a:noFill/>
          </a:ln>
        </p:spPr>
      </p:sp>
      <p:pic>
        <p:nvPicPr>
          <p:cNvPr id="145" name="Google Shape;145;p7"/>
          <p:cNvPicPr preferRelativeResize="0"/>
          <p:nvPr/>
        </p:nvPicPr>
        <p:blipFill rotWithShape="1">
          <a:blip r:embed="rId4">
            <a:alphaModFix/>
          </a:blip>
          <a:srcRect/>
          <a:stretch/>
        </p:blipFill>
        <p:spPr>
          <a:xfrm>
            <a:off x="16137549" y="8136549"/>
            <a:ext cx="2150451" cy="2150451"/>
          </a:xfrm>
          <a:prstGeom prst="rect">
            <a:avLst/>
          </a:prstGeom>
          <a:noFill/>
          <a:ln>
            <a:noFill/>
          </a:ln>
        </p:spPr>
      </p:pic>
      <p:sp>
        <p:nvSpPr>
          <p:cNvPr id="146" name="Google Shape;146;p7"/>
          <p:cNvSpPr/>
          <p:nvPr/>
        </p:nvSpPr>
        <p:spPr>
          <a:xfrm>
            <a:off x="500641" y="615117"/>
            <a:ext cx="15030951" cy="8596658"/>
          </a:xfrm>
          <a:custGeom>
            <a:avLst/>
            <a:gdLst/>
            <a:ahLst/>
            <a:cxnLst/>
            <a:rect l="l" t="t" r="r" b="b"/>
            <a:pathLst>
              <a:path w="5084544" h="2908005" extrusionOk="0">
                <a:moveTo>
                  <a:pt x="0" y="0"/>
                </a:moveTo>
                <a:lnTo>
                  <a:pt x="5084544" y="0"/>
                </a:lnTo>
                <a:lnTo>
                  <a:pt x="5084544" y="2908005"/>
                </a:lnTo>
                <a:lnTo>
                  <a:pt x="0" y="2908005"/>
                </a:lnTo>
                <a:close/>
              </a:path>
            </a:pathLst>
          </a:custGeom>
          <a:solidFill>
            <a:srgbClr val="FFFFFF"/>
          </a:solidFill>
          <a:ln>
            <a:noFill/>
          </a:ln>
        </p:spPr>
      </p:sp>
      <p:pic>
        <p:nvPicPr>
          <p:cNvPr id="147" name="Google Shape;147;p7"/>
          <p:cNvPicPr preferRelativeResize="0"/>
          <p:nvPr/>
        </p:nvPicPr>
        <p:blipFill rotWithShape="1">
          <a:blip r:embed="rId5">
            <a:alphaModFix/>
          </a:blip>
          <a:srcRect/>
          <a:stretch/>
        </p:blipFill>
        <p:spPr>
          <a:xfrm>
            <a:off x="255435" y="9062059"/>
            <a:ext cx="4825034" cy="1224941"/>
          </a:xfrm>
          <a:prstGeom prst="rect">
            <a:avLst/>
          </a:prstGeom>
          <a:noFill/>
          <a:ln>
            <a:noFill/>
          </a:ln>
        </p:spPr>
      </p:pic>
      <p:sp>
        <p:nvSpPr>
          <p:cNvPr id="148" name="Google Shape;148;p7"/>
          <p:cNvSpPr txBox="1"/>
          <p:nvPr/>
        </p:nvSpPr>
        <p:spPr>
          <a:xfrm>
            <a:off x="6451314" y="9413512"/>
            <a:ext cx="9508123" cy="464884"/>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None/>
            </a:pPr>
            <a:r>
              <a:rPr lang="en-US" sz="2697" b="1">
                <a:solidFill>
                  <a:srgbClr val="FFFFFF"/>
                </a:solidFill>
                <a:latin typeface="Open Sans ExtraBold"/>
                <a:ea typeface="Open Sans ExtraBold"/>
                <a:cs typeface="Open Sans ExtraBold"/>
                <a:sym typeface="Open Sans ExtraBold"/>
              </a:rPr>
              <a:t>LIVING BY FAITH: CHAPTER 5-WEAKNESS AND POWER </a:t>
            </a:r>
            <a:endParaRPr/>
          </a:p>
        </p:txBody>
      </p:sp>
      <p:sp>
        <p:nvSpPr>
          <p:cNvPr id="149" name="Google Shape;149;p7"/>
          <p:cNvSpPr txBox="1"/>
          <p:nvPr/>
        </p:nvSpPr>
        <p:spPr>
          <a:xfrm>
            <a:off x="889685" y="889686"/>
            <a:ext cx="14328875" cy="6980372"/>
          </a:xfrm>
          <a:prstGeom prst="rect">
            <a:avLst/>
          </a:prstGeom>
          <a:noFill/>
          <a:ln>
            <a:noFill/>
          </a:ln>
        </p:spPr>
        <p:txBody>
          <a:bodyPr spcFirstLastPara="1" wrap="square" lIns="0" tIns="0" rIns="0" bIns="0" anchor="t" anchorCtr="0">
            <a:spAutoFit/>
          </a:bodyPr>
          <a:lstStyle/>
          <a:p>
            <a:pPr marL="0" marR="0" lvl="0" indent="0" algn="l" rtl="0">
              <a:lnSpc>
                <a:spcPct val="140004"/>
              </a:lnSpc>
              <a:spcBef>
                <a:spcPts val="0"/>
              </a:spcBef>
              <a:spcAft>
                <a:spcPts val="0"/>
              </a:spcAft>
              <a:buNone/>
            </a:pPr>
            <a:r>
              <a:rPr lang="en-US" sz="3600" dirty="0">
                <a:latin typeface="Montserrat" panose="00000500000000000000" pitchFamily="2" charset="0"/>
              </a:rPr>
              <a:t>If you have neglected to take the word of the Lord as</a:t>
            </a:r>
          </a:p>
          <a:p>
            <a:pPr marL="0" marR="0" lvl="0" indent="0" algn="l" rtl="0">
              <a:lnSpc>
                <a:spcPct val="140004"/>
              </a:lnSpc>
              <a:spcBef>
                <a:spcPts val="0"/>
              </a:spcBef>
              <a:spcAft>
                <a:spcPts val="0"/>
              </a:spcAft>
              <a:buNone/>
            </a:pPr>
            <a:r>
              <a:rPr lang="en-US" sz="3600" dirty="0">
                <a:latin typeface="Montserrat" panose="00000500000000000000" pitchFamily="2" charset="0"/>
              </a:rPr>
              <a:t>applying to you personally, you will not accept that word,</a:t>
            </a:r>
          </a:p>
          <a:p>
            <a:pPr marL="0" marR="0" lvl="0" indent="0" algn="l" rtl="0">
              <a:lnSpc>
                <a:spcPct val="140004"/>
              </a:lnSpc>
              <a:spcBef>
                <a:spcPts val="0"/>
              </a:spcBef>
              <a:spcAft>
                <a:spcPts val="0"/>
              </a:spcAft>
              <a:buNone/>
            </a:pPr>
            <a:r>
              <a:rPr lang="en-US" sz="3600" dirty="0">
                <a:latin typeface="Montserrat" panose="00000500000000000000" pitchFamily="2" charset="0"/>
              </a:rPr>
              <a:t>“Come,” as applying to you. Only if you recognize that every</a:t>
            </a:r>
          </a:p>
          <a:p>
            <a:pPr marL="0" marR="0" lvl="0" indent="0" algn="l" rtl="0">
              <a:lnSpc>
                <a:spcPct val="140004"/>
              </a:lnSpc>
              <a:spcBef>
                <a:spcPts val="0"/>
              </a:spcBef>
              <a:spcAft>
                <a:spcPts val="0"/>
              </a:spcAft>
              <a:buNone/>
            </a:pPr>
            <a:r>
              <a:rPr lang="en-US" sz="3600" dirty="0">
                <a:latin typeface="Montserrat" panose="00000500000000000000" pitchFamily="2" charset="0"/>
              </a:rPr>
              <a:t>time the Lord speaks He speaks to you.  Will you be able to take that word to yourself. The waiting ones will be those who have lived on the word of the Lord, so that at the word “Come,” they will, as the most natural thing in the world, go to meet the Lord. Happy are you when you know the sustaining power of the word and take it all to yourself. </a:t>
            </a:r>
          </a:p>
        </p:txBody>
      </p:sp>
    </p:spTree>
    <p:extLst>
      <p:ext uri="{BB962C8B-B14F-4D97-AF65-F5344CB8AC3E}">
        <p14:creationId xmlns:p14="http://schemas.microsoft.com/office/powerpoint/2010/main" val="3340829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862</Words>
  <Application>Microsoft Office PowerPoint</Application>
  <PresentationFormat>Custom</PresentationFormat>
  <Paragraphs>51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Open Sans ExtraBold</vt:lpstr>
      <vt:lpstr>Montserrat</vt:lpstr>
      <vt:lpstr>Shrikhand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barbara welch</cp:lastModifiedBy>
  <cp:revision>2</cp:revision>
  <dcterms:created xsi:type="dcterms:W3CDTF">2006-08-16T00:00:00Z</dcterms:created>
  <dcterms:modified xsi:type="dcterms:W3CDTF">2022-12-19T02:19:12Z</dcterms:modified>
</cp:coreProperties>
</file>