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74" r:id="rId20"/>
  </p:sldIdLst>
  <p:sldSz cx="18288000" cy="10287000"/>
  <p:notesSz cx="6858000" cy="9144000"/>
  <p:embeddedFontLst>
    <p:embeddedFont>
      <p:font typeface="Abril Fatface" panose="020B0604020202020204" charset="0"/>
      <p:regular r:id="rId22"/>
    </p:embeddedFont>
    <p:embeddedFont>
      <p:font typeface="Alata" panose="020B0604020202020204" charset="0"/>
      <p:regular r:id="rId23"/>
    </p:embeddedFont>
    <p:embeddedFont>
      <p:font typeface="Calibri" panose="020F0502020204030204" pitchFamily="34" charset="0"/>
      <p:regular r:id="rId24"/>
      <p:bold r:id="rId25"/>
      <p:italic r:id="rId26"/>
      <p:boldItalic r:id="rId27"/>
    </p:embeddedFont>
    <p:embeddedFont>
      <p:font typeface="Pinyon Script"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2" d="100"/>
          <a:sy n="82" d="100"/>
        </p:scale>
        <p:origin x="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3/12/2022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243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37728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157130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2304171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250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14</a:t>
            </a:fld>
            <a:endParaRPr lang="en-AU" dirty="0"/>
          </a:p>
        </p:txBody>
      </p:sp>
    </p:spTree>
    <p:extLst>
      <p:ext uri="{BB962C8B-B14F-4D97-AF65-F5344CB8AC3E}">
        <p14:creationId xmlns:p14="http://schemas.microsoft.com/office/powerpoint/2010/main" val="105106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250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15</a:t>
            </a:fld>
            <a:endParaRPr lang="en-AU" dirty="0"/>
          </a:p>
        </p:txBody>
      </p:sp>
    </p:spTree>
    <p:extLst>
      <p:ext uri="{BB962C8B-B14F-4D97-AF65-F5344CB8AC3E}">
        <p14:creationId xmlns:p14="http://schemas.microsoft.com/office/powerpoint/2010/main" val="53567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250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16</a:t>
            </a:fld>
            <a:endParaRPr lang="en-AU" dirty="0"/>
          </a:p>
        </p:txBody>
      </p:sp>
    </p:spTree>
    <p:extLst>
      <p:ext uri="{BB962C8B-B14F-4D97-AF65-F5344CB8AC3E}">
        <p14:creationId xmlns:p14="http://schemas.microsoft.com/office/powerpoint/2010/main" val="43397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250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17</a:t>
            </a:fld>
            <a:endParaRPr lang="en-AU" dirty="0"/>
          </a:p>
        </p:txBody>
      </p:sp>
    </p:spTree>
    <p:extLst>
      <p:ext uri="{BB962C8B-B14F-4D97-AF65-F5344CB8AC3E}">
        <p14:creationId xmlns:p14="http://schemas.microsoft.com/office/powerpoint/2010/main" val="371886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18</a:t>
            </a:fld>
            <a:endParaRPr lang="en-AU" dirty="0"/>
          </a:p>
        </p:txBody>
      </p:sp>
    </p:spTree>
    <p:extLst>
      <p:ext uri="{BB962C8B-B14F-4D97-AF65-F5344CB8AC3E}">
        <p14:creationId xmlns:p14="http://schemas.microsoft.com/office/powerpoint/2010/main" val="395651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100085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327001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105940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188208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235593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76289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355420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249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412907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3573607"/>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In the seventh of Romans, the flesh is ruling and the man is under. In the ninth chapter of first Corinthians, the man is ruling and the flesh is under.</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361374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this blessed reversal of things is wrought in conversion. By conversion the man is put in possession of the power of God and under the dominion of the Spirit of God so that by that power he is made ruler over the flesh with all its affections and lusts and through the Spirit he crucifies the flesh with the affections and lusts in his fighting "the good fight of faith."</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284478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Men are not saved by being delivered utterly from the flesh but by receiving power to conquer and rule over all the evil tendencies and the desires of the flesh. Men do not develop character (in fact, they never could) by being delivered into a realm of no temptation, but by receiving power in the field of temptation exactly where they are to conquer all the temptation.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189583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752601" y="1984058"/>
            <a:ext cx="14833374"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If men were to be saved by being delivered utterly from the flesh just as it is, then Jesus need never have come to the world. If men were to be saved by being delivered from all temptation and set in a realm of no temptation, then Jesus need not have come into the world.</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303109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752601" y="1984058"/>
            <a:ext cx="1478279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But never, by any such deliverance as that, could man have developed character. Therefore, instead of trying to save men by delivering them utterly from the flesh just where they were, Jesus came to the world and put himself IN THE FLESH just where men are and met that flesh JUST AS IT IS, with all its tendencies and desires, and by the divine power which he brought by faith,</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365243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752601" y="1984058"/>
            <a:ext cx="14782799"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He "condemned sin in the flesh" and thus brought to all mankind that divine faith which brings the divine power to man to deliver him from the power of the flesh and the law of sin, just where he is, and to give him assured dominion over the flesh, just as it is.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1276147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752601" y="1984058"/>
            <a:ext cx="14833374"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Instead of Jesus' trying to save men in a way in which they would be limp and characterless by setting them in a realm of no temptation, He came to man just where man is in the midst of all his temptations.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98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752601" y="1984058"/>
            <a:ext cx="14833374"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Jesus came in the very flesh such as man has and in that flesh He met all the temptations known to that flesh and conquered every one of them, and by that conquest brought victory to every soul in the world. Bless His name.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179539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752601" y="1984058"/>
            <a:ext cx="14833374"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every soul can have in its fullness that victory, who will receive and keep "the faith of Jesus." For "this is the victory that overcometh the world, even our faith."</a:t>
            </a:r>
          </a:p>
          <a:p>
            <a:pPr algn="just">
              <a:lnSpc>
                <a:spcPts val="7140"/>
              </a:lnSpc>
            </a:pPr>
            <a:r>
              <a:rPr lang="en-AU" sz="5100" dirty="0">
                <a:solidFill>
                  <a:srgbClr val="000000"/>
                </a:solidFill>
                <a:latin typeface="Alata"/>
              </a:rPr>
              <a:t>A. T. Jones</a:t>
            </a:r>
          </a:p>
          <a:p>
            <a:pPr algn="just">
              <a:lnSpc>
                <a:spcPts val="7140"/>
              </a:lnSpc>
            </a:pPr>
            <a:r>
              <a:rPr lang="en-AU" sz="5100" dirty="0">
                <a:solidFill>
                  <a:srgbClr val="000000"/>
                </a:solidFill>
                <a:latin typeface="Alata"/>
              </a:rPr>
              <a:t>Review and Herald, September 18, 1900</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90453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10">
            <a:extLst>
              <a:ext uri="{FF2B5EF4-FFF2-40B4-BE49-F238E27FC236}">
                <a16:creationId xmlns:a16="http://schemas.microsoft.com/office/drawing/2014/main" id="{7B0FA8FF-D17A-4452-97CA-1758FC6F8EA0}"/>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24— </a:t>
            </a:r>
          </a:p>
          <a:p>
            <a:pPr algn="ctr">
              <a:lnSpc>
                <a:spcPts val="8260"/>
              </a:lnSpc>
            </a:pPr>
            <a:r>
              <a:rPr lang="en-US" sz="5900" dirty="0">
                <a:solidFill>
                  <a:srgbClr val="000000"/>
                </a:solidFill>
                <a:latin typeface="Alata"/>
              </a:rPr>
              <a:t>“GALATIANS 5:16-18"</a:t>
            </a:r>
          </a:p>
          <a:p>
            <a:pPr algn="ctr">
              <a:lnSpc>
                <a:spcPts val="8260"/>
              </a:lnSpc>
            </a:pPr>
            <a:r>
              <a:rPr lang="en-US" sz="5900" dirty="0">
                <a:solidFill>
                  <a:srgbClr val="000000"/>
                </a:solidFill>
                <a:latin typeface="Alata"/>
              </a:rPr>
              <a:t>Part 2</a:t>
            </a:r>
          </a:p>
          <a:p>
            <a:pPr algn="ctr">
              <a:lnSpc>
                <a:spcPts val="8260"/>
              </a:lnSpc>
            </a:pPr>
            <a:endParaRPr lang="en-US" sz="5900" dirty="0">
              <a:solidFill>
                <a:srgbClr val="000000"/>
              </a:solidFill>
              <a:latin typeface="Alata"/>
            </a:endParaRPr>
          </a:p>
        </p:txBody>
      </p:sp>
      <p:sp>
        <p:nvSpPr>
          <p:cNvPr id="10" name="TextBox 10">
            <a:extLst>
              <a:ext uri="{FF2B5EF4-FFF2-40B4-BE49-F238E27FC236}">
                <a16:creationId xmlns:a16="http://schemas.microsoft.com/office/drawing/2014/main" id="{12F01B84-B7F0-44B2-BB8E-2EAAB68B2C6C}"/>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I say then, Walk in the Spirit, and ye shall not fulfill the lust of the flesh. For the flesh lusteth against the Spirit and the Spirit against the flesh and these are contrary the one to the other, so that ye cannot do the things that ye would. But if ye be led of the Spirit, ye are not under the law."</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now this man, though he is thus delivered, is not delivered from a contest; he is not put into a condition where he has no fighting to do with the flesh. There is a fight still to be carried on and it is not a make-believe fight. It is not the fighting of a phantom. Here is the man of 1 Cor. 9:26, 27: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373965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"So fight I, not as one that beateth the air." What does he fight? What does he beat? Read: "But I keep under my body and bring it into subjection: lest that by any means when I have preached to others, I myself should be a castaway."</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313494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Thus, in the battle that the Christian fights is his body, is the flesh with its affections and lusts. The body is to be, by the Christian, kept under and brought into subjection by the new power of the Spirit of God to which he is now subject and to which he became subject when delivered from the power of the flesh and the law of sin.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278525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is made yet more expressive by the fuller rendering of the Greek word translated "keep under," in 1 Cor. 9:27: "I keep under my body." It means, literally, "to strike under the eyes, hit and beat the face black and blue." </a:t>
            </a:r>
          </a:p>
          <a:p>
            <a:pPr algn="just">
              <a:lnSpc>
                <a:spcPts val="7140"/>
              </a:lnSpc>
            </a:pP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97806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628739" cy="3573607"/>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Accordingly, Conybeare and Howson translate this passage thus: "I fight not as the pugilist who strikes out against the air, but I bruise my body and force it into bondage."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127989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04939"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Thus the seventh of Romans shows the man subject to the power of the flesh and the law of sin that is in the members, but longing for deliverance. the ninth of first Corinthians shows the flesh subject to the man through the new power of the Spirit of God.</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24 – “GALATIANS 5:16-18 ”</a:t>
            </a:r>
            <a:endParaRPr lang="en-US" sz="3235" spc="210" dirty="0">
              <a:solidFill>
                <a:srgbClr val="EAEBEC"/>
              </a:solidFill>
              <a:latin typeface="Abril Fatface"/>
            </a:endParaRPr>
          </a:p>
        </p:txBody>
      </p:sp>
    </p:spTree>
    <p:extLst>
      <p:ext uri="{BB962C8B-B14F-4D97-AF65-F5344CB8AC3E}">
        <p14:creationId xmlns:p14="http://schemas.microsoft.com/office/powerpoint/2010/main" val="1723349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1247</Words>
  <Application>Microsoft Office PowerPoint</Application>
  <PresentationFormat>Custom</PresentationFormat>
  <Paragraphs>94</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Alata</vt:lpstr>
      <vt:lpstr>Calibri</vt:lpstr>
      <vt:lpstr>Pinyon Script</vt:lpstr>
      <vt:lpstr>Abril Fatface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23</cp:revision>
  <dcterms:created xsi:type="dcterms:W3CDTF">2006-08-16T00:00:00Z</dcterms:created>
  <dcterms:modified xsi:type="dcterms:W3CDTF">2022-12-03T10:04:34Z</dcterms:modified>
  <dc:identifier>DAFJYYXd1OI</dc:identifier>
</cp:coreProperties>
</file>